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9" r:id="rId4"/>
    <p:sldId id="261" r:id="rId5"/>
    <p:sldId id="262"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8" r:id="rId20"/>
    <p:sldId id="283" r:id="rId21"/>
    <p:sldId id="285" r:id="rId22"/>
    <p:sldId id="286" r:id="rId23"/>
    <p:sldId id="288" r:id="rId24"/>
    <p:sldId id="289" r:id="rId25"/>
    <p:sldId id="290" r:id="rId26"/>
    <p:sldId id="291" r:id="rId27"/>
    <p:sldId id="292" r:id="rId28"/>
    <p:sldId id="277" r:id="rId29"/>
    <p:sldId id="294" r:id="rId30"/>
    <p:sldId id="295" r:id="rId31"/>
    <p:sldId id="296" r:id="rId32"/>
    <p:sldId id="297" r:id="rId33"/>
    <p:sldId id="298" r:id="rId34"/>
    <p:sldId id="299" r:id="rId35"/>
    <p:sldId id="300" r:id="rId36"/>
    <p:sldId id="302" r:id="rId37"/>
    <p:sldId id="303" r:id="rId38"/>
    <p:sldId id="304" r:id="rId39"/>
    <p:sldId id="301"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22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Firelight title.png"/>
          <p:cNvPicPr>
            <a:picLocks noChangeAspect="1"/>
          </p:cNvPicPr>
          <p:nvPr/>
        </p:nvPicPr>
        <p:blipFill>
          <a:blip r:embed="rId2" cstate="print"/>
          <a:srcRect l="43431" t="21353" b="20413"/>
          <a:stretch>
            <a:fillRect/>
          </a:stretch>
        </p:blipFill>
        <p:spPr>
          <a:xfrm>
            <a:off x="0" y="0"/>
            <a:ext cx="3672304" cy="6858000"/>
          </a:xfrm>
          <a:prstGeom prst="rect">
            <a:avLst/>
          </a:prstGeom>
        </p:spPr>
      </p:pic>
      <p:sp>
        <p:nvSpPr>
          <p:cNvPr id="2" name="Title 1"/>
          <p:cNvSpPr>
            <a:spLocks noGrp="1"/>
          </p:cNvSpPr>
          <p:nvPr>
            <p:ph type="ctrTitle"/>
          </p:nvPr>
        </p:nvSpPr>
        <p:spPr>
          <a:xfrm>
            <a:off x="1752600" y="1219200"/>
            <a:ext cx="6400800" cy="1600200"/>
          </a:xfrm>
        </p:spPr>
        <p:txBody>
          <a:bodyPr anchor="b" anchorCtr="0"/>
          <a:lstStyle>
            <a:lvl1pPr algn="l">
              <a:defRPr>
                <a:gradFill flip="none" rotWithShape="1">
                  <a:gsLst>
                    <a:gs pos="0">
                      <a:schemeClr val="tx1">
                        <a:alpha val="70000"/>
                      </a:schemeClr>
                    </a:gs>
                    <a:gs pos="50000">
                      <a:schemeClr val="tx1">
                        <a:alpha val="80000"/>
                      </a:schemeClr>
                    </a:gs>
                    <a:gs pos="100000">
                      <a:schemeClr val="tx1">
                        <a:alpha val="90000"/>
                      </a:schemeClr>
                    </a:gs>
                  </a:gsLst>
                  <a:lin ang="0" scaled="0"/>
                  <a:tileRect/>
                </a:gradFill>
              </a:defRPr>
            </a:lvl1pPr>
          </a:lstStyle>
          <a:p>
            <a:r>
              <a:rPr lang="en-US" smtClean="0"/>
              <a:t>Click to edit Master title style</a:t>
            </a:r>
            <a:endParaRPr/>
          </a:p>
        </p:txBody>
      </p:sp>
      <p:sp>
        <p:nvSpPr>
          <p:cNvPr id="3" name="Subtitle 2"/>
          <p:cNvSpPr>
            <a:spLocks noGrp="1"/>
          </p:cNvSpPr>
          <p:nvPr>
            <p:ph type="subTitle" idx="1"/>
          </p:nvPr>
        </p:nvSpPr>
        <p:spPr>
          <a:xfrm>
            <a:off x="2438400" y="2971800"/>
            <a:ext cx="5715000" cy="1295400"/>
          </a:xfrm>
        </p:spPr>
        <p:txBody>
          <a:bodyPr>
            <a:normAutofit/>
          </a:bodyPr>
          <a:lstStyle>
            <a:lvl1pPr marL="0" indent="0" algn="l">
              <a:buNone/>
              <a:defRPr sz="1800">
                <a:gradFill flip="none" rotWithShape="1">
                  <a:gsLst>
                    <a:gs pos="0">
                      <a:schemeClr val="tx1">
                        <a:alpha val="70000"/>
                      </a:schemeClr>
                    </a:gs>
                    <a:gs pos="50000">
                      <a:schemeClr val="tx1">
                        <a:alpha val="80000"/>
                      </a:schemeClr>
                    </a:gs>
                    <a:gs pos="100000">
                      <a:schemeClr val="tx1">
                        <a:alpha val="90000"/>
                      </a:schemeClr>
                    </a:gs>
                  </a:gsLst>
                  <a:lin ang="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228600" y="5943600"/>
            <a:ext cx="2133600" cy="228600"/>
          </a:xfrm>
        </p:spPr>
        <p:txBody>
          <a:bodyPr/>
          <a:lstStyle>
            <a:lvl1pPr algn="l">
              <a:defRPr/>
            </a:lvl1pPr>
          </a:lstStyle>
          <a:p>
            <a:fld id="{D861446D-9100-46D7-808F-99A08021818E}" type="datetimeFigureOut">
              <a:rPr lang="en-US" smtClean="0"/>
              <a:pPr/>
              <a:t>1/11/2012</a:t>
            </a:fld>
            <a:endParaRPr lang="en-US"/>
          </a:p>
        </p:txBody>
      </p:sp>
      <p:sp>
        <p:nvSpPr>
          <p:cNvPr id="5" name="Footer Placeholder 4"/>
          <p:cNvSpPr>
            <a:spLocks noGrp="1"/>
          </p:cNvSpPr>
          <p:nvPr>
            <p:ph type="ftr" sz="quarter" idx="11"/>
          </p:nvPr>
        </p:nvSpPr>
        <p:spPr>
          <a:xfrm>
            <a:off x="228600" y="5715000"/>
            <a:ext cx="2667000" cy="228600"/>
          </a:xfrm>
        </p:spPr>
        <p:txBody>
          <a:bodyPr/>
          <a:lstStyle/>
          <a:p>
            <a:endParaRPr lang="en-US"/>
          </a:p>
        </p:txBody>
      </p:sp>
      <p:sp>
        <p:nvSpPr>
          <p:cNvPr id="6" name="Slide Number Placeholder 5"/>
          <p:cNvSpPr>
            <a:spLocks noGrp="1"/>
          </p:cNvSpPr>
          <p:nvPr>
            <p:ph type="sldNum" sz="quarter" idx="12"/>
          </p:nvPr>
        </p:nvSpPr>
        <p:spPr>
          <a:xfrm>
            <a:off x="228600" y="6248400"/>
            <a:ext cx="533400" cy="228600"/>
          </a:xfrm>
        </p:spPr>
        <p:txBody>
          <a:bodyPr/>
          <a:lstStyle>
            <a:lvl1pPr algn="l">
              <a:defRPr/>
            </a:lvl1pPr>
          </a:lstStyle>
          <a:p>
            <a:fld id="{15621E35-726E-4851-973C-CE39C7FC44F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731368" y="274638"/>
            <a:ext cx="5681265" cy="1477962"/>
          </a:xfrm>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1734209" y="2057400"/>
            <a:ext cx="5678424" cy="3886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D861446D-9100-46D7-808F-99A08021818E}" type="datetimeFigureOut">
              <a:rPr lang="en-US" smtClean="0"/>
              <a:pPr/>
              <a:t>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4200" y="533400"/>
            <a:ext cx="1752600" cy="4343399"/>
          </a:xfrm>
        </p:spPr>
        <p:txBody>
          <a:bodyPr vert="eaVert"/>
          <a:lstStyle>
            <a:lvl1pPr algn="l">
              <a:defRPr/>
            </a:lvl1pPr>
          </a:lstStyle>
          <a:p>
            <a:r>
              <a:rPr lang="en-US" smtClean="0"/>
              <a:t>Click to edit Master title style</a:t>
            </a:r>
            <a:endParaRPr/>
          </a:p>
        </p:txBody>
      </p:sp>
      <p:sp>
        <p:nvSpPr>
          <p:cNvPr id="3" name="Vertical Text Placeholder 2"/>
          <p:cNvSpPr>
            <a:spLocks noGrp="1"/>
          </p:cNvSpPr>
          <p:nvPr>
            <p:ph type="body" orient="vert" idx="1"/>
          </p:nvPr>
        </p:nvSpPr>
        <p:spPr>
          <a:xfrm>
            <a:off x="1447800" y="533401"/>
            <a:ext cx="5029200" cy="5422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D861446D-9100-46D7-808F-99A08021818E}" type="datetimeFigureOut">
              <a:rPr lang="en-US" smtClean="0"/>
              <a:pPr/>
              <a:t>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D861446D-9100-46D7-808F-99A08021818E}" type="datetimeFigureOut">
              <a:rPr lang="en-US" smtClean="0"/>
              <a:pPr/>
              <a:t>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Firelight section.png"/>
          <p:cNvPicPr>
            <a:picLocks noChangeAspect="1"/>
          </p:cNvPicPr>
          <p:nvPr/>
        </p:nvPicPr>
        <p:blipFill>
          <a:blip r:embed="rId2" cstate="print"/>
          <a:srcRect l="7678" r="8563" b="31688"/>
          <a:stretch>
            <a:fillRect/>
          </a:stretch>
        </p:blipFill>
        <p:spPr>
          <a:xfrm>
            <a:off x="0" y="3048000"/>
            <a:ext cx="9144000" cy="3810000"/>
          </a:xfrm>
          <a:prstGeom prst="rect">
            <a:avLst/>
          </a:prstGeom>
        </p:spPr>
      </p:pic>
      <p:sp>
        <p:nvSpPr>
          <p:cNvPr id="2" name="Title 1"/>
          <p:cNvSpPr>
            <a:spLocks noGrp="1"/>
          </p:cNvSpPr>
          <p:nvPr>
            <p:ph type="title"/>
          </p:nvPr>
        </p:nvSpPr>
        <p:spPr>
          <a:xfrm>
            <a:off x="876300" y="2057400"/>
            <a:ext cx="7391400" cy="1590675"/>
          </a:xfrm>
        </p:spPr>
        <p:txBody>
          <a:bodyPr anchor="b" anchorCtr="0">
            <a:normAutofit/>
          </a:bodyPr>
          <a:lstStyle>
            <a:lvl1pPr algn="ctr">
              <a:defRPr sz="4400" b="0" i="0" cap="none" baseline="0"/>
            </a:lvl1pPr>
          </a:lstStyle>
          <a:p>
            <a:r>
              <a:rPr lang="en-US" smtClean="0"/>
              <a:t>Click to edit Master title style</a:t>
            </a:r>
            <a:endParaRPr/>
          </a:p>
        </p:txBody>
      </p:sp>
      <p:sp>
        <p:nvSpPr>
          <p:cNvPr id="3" name="Text Placeholder 2"/>
          <p:cNvSpPr>
            <a:spLocks noGrp="1"/>
          </p:cNvSpPr>
          <p:nvPr>
            <p:ph type="body" idx="1"/>
          </p:nvPr>
        </p:nvSpPr>
        <p:spPr>
          <a:xfrm>
            <a:off x="1877546" y="3810000"/>
            <a:ext cx="5388909" cy="1423987"/>
          </a:xfrm>
        </p:spPr>
        <p:txBody>
          <a:bodyPr vert="horz" lIns="91440" tIns="45720" rIns="91440" bIns="45720" rtlCol="0">
            <a:normAutofit/>
          </a:bodyPr>
          <a:lstStyle>
            <a:lvl1pPr marL="0" indent="0" algn="ctr" defTabSz="914400" rtl="0" eaLnBrk="1" latinLnBrk="0" hangingPunct="1">
              <a:spcBef>
                <a:spcPts val="1500"/>
              </a:spcBef>
              <a:buFontTx/>
              <a:buNone/>
              <a:defRPr sz="1800" kern="120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61446D-9100-46D7-808F-99A08021818E}" type="datetimeFigureOut">
              <a:rPr lang="en-US" smtClean="0"/>
              <a:pPr/>
              <a:t>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31368" y="274638"/>
            <a:ext cx="5681265" cy="1477962"/>
          </a:xfrm>
        </p:spPr>
        <p:txBody>
          <a:bodyPr/>
          <a:lstStyle/>
          <a:p>
            <a:r>
              <a:rPr lang="en-US" smtClean="0"/>
              <a:t>Click to edit Master title style</a:t>
            </a:r>
            <a:endParaRPr/>
          </a:p>
        </p:txBody>
      </p:sp>
      <p:sp>
        <p:nvSpPr>
          <p:cNvPr id="3" name="Content Placeholder 2"/>
          <p:cNvSpPr>
            <a:spLocks noGrp="1"/>
          </p:cNvSpPr>
          <p:nvPr>
            <p:ph sz="half" idx="1"/>
          </p:nvPr>
        </p:nvSpPr>
        <p:spPr>
          <a:xfrm>
            <a:off x="1371600" y="2057401"/>
            <a:ext cx="2743200" cy="389890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029200" y="2057401"/>
            <a:ext cx="2743200" cy="389890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D861446D-9100-46D7-808F-99A08021818E}" type="datetimeFigureOut">
              <a:rPr lang="en-US" smtClean="0"/>
              <a:pPr/>
              <a:t>1/11/2012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731368" y="274638"/>
            <a:ext cx="5681265" cy="1477962"/>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371600" y="1967753"/>
            <a:ext cx="2743200" cy="639762"/>
          </a:xfrm>
        </p:spPr>
        <p:txBody>
          <a:bodyPr anchor="ctr" anchorCtr="0">
            <a:no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71600" y="2819400"/>
            <a:ext cx="2743200" cy="3136900"/>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029200" y="1967753"/>
            <a:ext cx="2743200" cy="639762"/>
          </a:xfrm>
        </p:spPr>
        <p:txBody>
          <a:bodyPr anchor="ctr" anchorCtr="0">
            <a:no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819400"/>
            <a:ext cx="2743200" cy="3136900"/>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D861446D-9100-46D7-808F-99A08021818E}" type="datetimeFigureOut">
              <a:rPr lang="en-US" smtClean="0"/>
              <a:pPr/>
              <a:t>1/11/2012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861446D-9100-46D7-808F-99A08021818E}" type="datetimeFigureOut">
              <a:rPr lang="en-US" smtClean="0"/>
              <a:pPr/>
              <a:t>1/11/2012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61446D-9100-46D7-808F-99A08021818E}" type="datetimeFigureOut">
              <a:rPr lang="en-US" smtClean="0"/>
              <a:pPr/>
              <a:t>1/11/2012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 name="Picture 8" descr="Content caption.png"/>
          <p:cNvPicPr>
            <a:picLocks noChangeAspect="1"/>
          </p:cNvPicPr>
          <p:nvPr/>
        </p:nvPicPr>
        <p:blipFill>
          <a:blip r:embed="rId2" cstate="print"/>
          <a:srcRect l="11342" t="23079" r="13047"/>
          <a:stretch>
            <a:fillRect/>
          </a:stretch>
        </p:blipFill>
        <p:spPr>
          <a:xfrm>
            <a:off x="0" y="0"/>
            <a:ext cx="9144000" cy="6095345"/>
          </a:xfrm>
          <a:prstGeom prst="rect">
            <a:avLst/>
          </a:prstGeom>
        </p:spPr>
      </p:pic>
      <p:sp>
        <p:nvSpPr>
          <p:cNvPr id="2" name="Title 1"/>
          <p:cNvSpPr>
            <a:spLocks noGrp="1"/>
          </p:cNvSpPr>
          <p:nvPr>
            <p:ph type="title"/>
          </p:nvPr>
        </p:nvSpPr>
        <p:spPr>
          <a:xfrm>
            <a:off x="835025" y="438150"/>
            <a:ext cx="2743200" cy="1618488"/>
          </a:xfrm>
        </p:spPr>
        <p:txBody>
          <a:bodyPr anchor="ctr" anchorCtr="0">
            <a:normAutofit/>
          </a:bodyPr>
          <a:lstStyle>
            <a:lvl1pPr algn="l">
              <a:defRPr sz="3600" b="0"/>
            </a:lvl1pPr>
          </a:lstStyle>
          <a:p>
            <a:r>
              <a:rPr lang="en-US" smtClean="0"/>
              <a:t>Click to edit Master title style</a:t>
            </a:r>
            <a:endParaRPr/>
          </a:p>
        </p:txBody>
      </p:sp>
      <p:sp>
        <p:nvSpPr>
          <p:cNvPr id="3" name="Content Placeholder 2"/>
          <p:cNvSpPr>
            <a:spLocks noGrp="1"/>
          </p:cNvSpPr>
          <p:nvPr>
            <p:ph idx="1"/>
          </p:nvPr>
        </p:nvSpPr>
        <p:spPr>
          <a:xfrm>
            <a:off x="3886200" y="438150"/>
            <a:ext cx="4419600" cy="5118100"/>
          </a:xfrm>
        </p:spPr>
        <p:txBody>
          <a:bodyPr>
            <a:normAutofit/>
          </a:bodyPr>
          <a:lstStyle>
            <a:lvl1pPr>
              <a:defRPr sz="22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833439" y="2514600"/>
            <a:ext cx="1985962" cy="2362200"/>
          </a:xfrm>
        </p:spPr>
        <p:txBody>
          <a:bodyPr anchor="t" anchorCtr="0">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61446D-9100-46D7-808F-99A08021818E}" type="datetimeFigureOut">
              <a:rPr lang="en-US" smtClean="0"/>
              <a:pPr/>
              <a:t>1/11/2012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8" name="Picture 7" descr="Content caption.png"/>
          <p:cNvPicPr>
            <a:picLocks noChangeAspect="1"/>
          </p:cNvPicPr>
          <p:nvPr/>
        </p:nvPicPr>
        <p:blipFill>
          <a:blip r:embed="rId2" cstate="print"/>
          <a:srcRect l="11342" t="23079" r="13047"/>
          <a:stretch>
            <a:fillRect/>
          </a:stretch>
        </p:blipFill>
        <p:spPr>
          <a:xfrm>
            <a:off x="0" y="0"/>
            <a:ext cx="9144000" cy="6095345"/>
          </a:xfrm>
          <a:prstGeom prst="rect">
            <a:avLst/>
          </a:prstGeom>
        </p:spPr>
      </p:pic>
      <p:sp>
        <p:nvSpPr>
          <p:cNvPr id="2" name="Title 1"/>
          <p:cNvSpPr>
            <a:spLocks noGrp="1"/>
          </p:cNvSpPr>
          <p:nvPr>
            <p:ph type="title"/>
          </p:nvPr>
        </p:nvSpPr>
        <p:spPr>
          <a:xfrm>
            <a:off x="835025" y="438150"/>
            <a:ext cx="2743200" cy="1619250"/>
          </a:xfrm>
        </p:spPr>
        <p:txBody>
          <a:bodyPr vert="horz" lIns="91440" tIns="45720" rIns="91440" bIns="45720" rtlCol="0" anchor="ctr" anchorCtr="0">
            <a:normAutofit/>
          </a:bodyPr>
          <a:lstStyle>
            <a:lvl1pPr algn="l" defTabSz="914400" rtl="0" eaLnBrk="1" latinLnBrk="0" hangingPunct="1">
              <a:spcBef>
                <a:spcPct val="0"/>
              </a:spcBef>
              <a:buNone/>
              <a:defRPr sz="3600" b="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575050" y="685800"/>
            <a:ext cx="5264150" cy="4648200"/>
          </a:xfrm>
          <a:prstGeom prst="ellipse">
            <a:avLst/>
          </a:prstGeom>
          <a:ln w="127000">
            <a:solidFill>
              <a:schemeClr val="tx1">
                <a:alpha val="10000"/>
              </a:schemeClr>
            </a:solidFill>
          </a:ln>
          <a:effectLst>
            <a:innerShdw blurRad="190500">
              <a:prstClr val="black">
                <a:alpha val="75000"/>
              </a:prstClr>
            </a:innerShdw>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832104" y="2514600"/>
            <a:ext cx="1984248" cy="2359152"/>
          </a:xfrm>
        </p:spPr>
        <p:txBody>
          <a:bodyPr vert="horz" lIns="91440" tIns="45720" rIns="91440" bIns="45720" rtlCol="0" anchor="t" anchorCtr="0">
            <a:normAutofit/>
          </a:bodyPr>
          <a:lstStyle>
            <a:lvl1pPr marL="0" indent="0">
              <a:buNone/>
              <a:defRPr sz="14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15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D861446D-9100-46D7-808F-99A08021818E}" type="datetimeFigureOut">
              <a:rPr lang="en-US" smtClean="0"/>
              <a:pPr/>
              <a:t>1/11/2012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21E35-726E-4851-973C-CE39C7FC44F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12" name="Picture 11" descr="Firelight content.png"/>
          <p:cNvPicPr>
            <a:picLocks noChangeAspect="1"/>
          </p:cNvPicPr>
          <p:nvPr/>
        </p:nvPicPr>
        <p:blipFill>
          <a:blip r:embed="rId13" cstate="print"/>
          <a:srcRect l="10260" t="11518" r="6261" b="8745"/>
          <a:stretch>
            <a:fillRect/>
          </a:stretch>
        </p:blipFill>
        <p:spPr>
          <a:xfrm>
            <a:off x="0" y="0"/>
            <a:ext cx="9144000" cy="6858000"/>
          </a:xfrm>
          <a:prstGeom prst="rect">
            <a:avLst/>
          </a:prstGeom>
        </p:spPr>
      </p:pic>
      <p:sp>
        <p:nvSpPr>
          <p:cNvPr id="2" name="Title Placeholder 1"/>
          <p:cNvSpPr>
            <a:spLocks noGrp="1"/>
          </p:cNvSpPr>
          <p:nvPr>
            <p:ph type="title"/>
          </p:nvPr>
        </p:nvSpPr>
        <p:spPr>
          <a:xfrm>
            <a:off x="1731368" y="274638"/>
            <a:ext cx="5681265" cy="1477962"/>
          </a:xfrm>
          <a:prstGeom prst="rect">
            <a:avLst/>
          </a:prstGeom>
        </p:spPr>
        <p:txBody>
          <a:bodyPr vert="horz" lIns="91440" tIns="45720" rIns="91440" bIns="45720" rtlCol="0" anchor="b" anchorCtr="0">
            <a:normAutofit/>
          </a:bodyPr>
          <a:lstStyle/>
          <a:p>
            <a:r>
              <a:rPr lang="en-US" smtClean="0"/>
              <a:t>Click to edit Master title style</a:t>
            </a:r>
            <a:endParaRPr/>
          </a:p>
        </p:txBody>
      </p:sp>
      <p:sp>
        <p:nvSpPr>
          <p:cNvPr id="3" name="Text Placeholder 2"/>
          <p:cNvSpPr>
            <a:spLocks noGrp="1"/>
          </p:cNvSpPr>
          <p:nvPr>
            <p:ph type="body" idx="1"/>
          </p:nvPr>
        </p:nvSpPr>
        <p:spPr>
          <a:xfrm>
            <a:off x="2057400" y="2057400"/>
            <a:ext cx="50292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858000" y="6477000"/>
            <a:ext cx="2133600" cy="228600"/>
          </a:xfrm>
          <a:prstGeom prst="rect">
            <a:avLst/>
          </a:prstGeom>
        </p:spPr>
        <p:txBody>
          <a:bodyPr vert="horz" lIns="91440" tIns="45720" rIns="91440" bIns="45720" rtlCol="0" anchor="b" anchorCtr="0">
            <a:normAutofit/>
          </a:bodyPr>
          <a:lstStyle>
            <a:lvl1pPr algn="r" defTabSz="914400" rtl="0" eaLnBrk="1" latinLnBrk="0" hangingPunct="1">
              <a:spcBef>
                <a:spcPct val="0"/>
              </a:spcBef>
              <a:buNone/>
              <a:defRPr sz="10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j-ea"/>
                <a:cs typeface="+mj-cs"/>
              </a:defRPr>
            </a:lvl1pPr>
          </a:lstStyle>
          <a:p>
            <a:fld id="{D861446D-9100-46D7-808F-99A08021818E}" type="datetimeFigureOut">
              <a:rPr lang="en-US" smtClean="0"/>
              <a:pPr/>
              <a:t>1/11/2012</a:t>
            </a:fld>
            <a:endParaRPr lang="en-US"/>
          </a:p>
        </p:txBody>
      </p:sp>
      <p:sp>
        <p:nvSpPr>
          <p:cNvPr id="5" name="Footer Placeholder 4"/>
          <p:cNvSpPr>
            <a:spLocks noGrp="1"/>
          </p:cNvSpPr>
          <p:nvPr>
            <p:ph type="ftr" sz="quarter" idx="3"/>
          </p:nvPr>
        </p:nvSpPr>
        <p:spPr>
          <a:xfrm>
            <a:off x="228600" y="6477000"/>
            <a:ext cx="2895600" cy="228600"/>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sz="10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j-ea"/>
                <a:cs typeface="+mj-cs"/>
              </a:defRPr>
            </a:lvl1pPr>
          </a:lstStyle>
          <a:p>
            <a:endParaRPr lang="en-US"/>
          </a:p>
        </p:txBody>
      </p:sp>
      <p:sp>
        <p:nvSpPr>
          <p:cNvPr id="6" name="Slide Number Placeholder 5"/>
          <p:cNvSpPr>
            <a:spLocks noGrp="1"/>
          </p:cNvSpPr>
          <p:nvPr>
            <p:ph type="sldNum" sz="quarter" idx="4"/>
          </p:nvPr>
        </p:nvSpPr>
        <p:spPr>
          <a:xfrm>
            <a:off x="8458200" y="6248400"/>
            <a:ext cx="533400" cy="228600"/>
          </a:xfrm>
          <a:prstGeom prst="rect">
            <a:avLst/>
          </a:prstGeom>
        </p:spPr>
        <p:txBody>
          <a:bodyPr vert="horz" lIns="91440" tIns="45720" rIns="91440" bIns="45720" rtlCol="0" anchor="b" anchorCtr="0">
            <a:normAutofit/>
          </a:bodyPr>
          <a:lstStyle>
            <a:lvl1pPr algn="r" defTabSz="914400" rtl="0" eaLnBrk="1" latinLnBrk="0" hangingPunct="1">
              <a:spcBef>
                <a:spcPct val="0"/>
              </a:spcBef>
              <a:buNone/>
              <a:defRPr sz="11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j-ea"/>
                <a:cs typeface="+mj-cs"/>
              </a:defRPr>
            </a:lvl1pPr>
          </a:lstStyle>
          <a:p>
            <a:fld id="{15621E35-726E-4851-973C-CE39C7FC44F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j-lt"/>
          <a:ea typeface="+mj-ea"/>
          <a:cs typeface="+mj-cs"/>
        </a:defRPr>
      </a:lvl1pPr>
    </p:titleStyle>
    <p:bodyStyle>
      <a:lvl1pPr marL="342900" indent="-342900" algn="l" defTabSz="914400" rtl="0" eaLnBrk="1" latinLnBrk="0" hangingPunct="1">
        <a:spcBef>
          <a:spcPts val="1500"/>
        </a:spcBef>
        <a:buFontTx/>
        <a:buBlip>
          <a:blip r:embed="rId14"/>
        </a:buBlip>
        <a:defRPr sz="20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1pPr>
      <a:lvl2pPr marL="742950" indent="-285750" algn="l" defTabSz="914400" rtl="0" eaLnBrk="1" latinLnBrk="0" hangingPunct="1">
        <a:spcBef>
          <a:spcPts val="1500"/>
        </a:spcBef>
        <a:buFontTx/>
        <a:buBlip>
          <a:blip r:embed="rId15"/>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2pPr>
      <a:lvl3pPr marL="11430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3pPr>
      <a:lvl4pPr marL="1600200" indent="-228600" algn="l" defTabSz="914400" rtl="0" eaLnBrk="1" latinLnBrk="0" hangingPunct="1">
        <a:spcBef>
          <a:spcPts val="1500"/>
        </a:spcBef>
        <a:buFontTx/>
        <a:buBlip>
          <a:blip r:embed="rId15"/>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4pPr>
      <a:lvl5pPr marL="20574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5pPr>
      <a:lvl6pPr marL="25146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6pPr>
      <a:lvl7pPr marL="29718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7pPr>
      <a:lvl8pPr marL="34290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8pPr>
      <a:lvl9pPr marL="38862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artinthepicture.com/artists/Rembrandt/philosopher_meditating.jpeg"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0.png"/><Relationship Id="rId7" Type="http://schemas.openxmlformats.org/officeDocument/2006/relationships/image" Target="../media/image33.jpeg"/><Relationship Id="rId2" Type="http://schemas.openxmlformats.org/officeDocument/2006/relationships/image" Target="../media/image29.jpeg"/><Relationship Id="rId1" Type="http://schemas.openxmlformats.org/officeDocument/2006/relationships/slideLayout" Target="../slideLayouts/slideLayout6.xml"/><Relationship Id="rId6" Type="http://schemas.openxmlformats.org/officeDocument/2006/relationships/image" Target="../media/image32.jpeg"/><Relationship Id="rId5" Type="http://schemas.openxmlformats.org/officeDocument/2006/relationships/hyperlink" Target="http://images.google.com/imgres?imgurl=http://djdesign.files.wordpress.com/2009/03/chuck-close.jpg&amp;imgrefurl=http://djdesign.wordpress.com/2009/03/11/my-friend-goes-chuck-close-style/&amp;usg=__L-F3fyCe2RM0FQXirSedfKhLJW0=&amp;h=432&amp;w=339&amp;sz=15&amp;hl=en&amp;start=2&amp;um=1&amp;itbs=1&amp;tbnid=z2vag96R4borwM:&amp;tbnh=126&amp;tbnw=99&amp;prev=/images?q=chuck+close&amp;um=1&amp;hl=en&amp;rlz=1T4GGLR_enUS265US266&amp;tbs=isch:1" TargetMode="External"/><Relationship Id="rId4" Type="http://schemas.openxmlformats.org/officeDocument/2006/relationships/image" Target="../media/image31.jpeg"/><Relationship Id="rId9"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6.xml"/><Relationship Id="rId4" Type="http://schemas.openxmlformats.org/officeDocument/2006/relationships/image" Target="../media/image51.jpeg"/></Relationships>
</file>

<file path=ppt/slides/_rels/slide2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6.xml"/><Relationship Id="rId4" Type="http://schemas.openxmlformats.org/officeDocument/2006/relationships/image" Target="../media/image54.jpeg"/></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56.jpeg"/><Relationship Id="rId1" Type="http://schemas.openxmlformats.org/officeDocument/2006/relationships/slideLayout" Target="../slideLayouts/slideLayout6.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1.xml"/><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1.xml"/><Relationship Id="rId4" Type="http://schemas.openxmlformats.org/officeDocument/2006/relationships/image" Target="../media/image68.jpeg"/></Relationships>
</file>

<file path=ppt/slides/_rels/slide3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7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61.jpeg"/><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3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hyperlink" Target="http://www.uen.org/utahlink/tours/tourFames.cgi" TargetMode="External"/><Relationship Id="rId2" Type="http://schemas.openxmlformats.org/officeDocument/2006/relationships/hyperlink" Target="http://www.bluemoonwebdesign.com/art-lessons/.asp" TargetMode="External"/><Relationship Id="rId1" Type="http://schemas.openxmlformats.org/officeDocument/2006/relationships/slideLayout" Target="../slideLayouts/slideLayout2.xml"/><Relationship Id="rId4" Type="http://schemas.openxmlformats.org/officeDocument/2006/relationships/hyperlink" Target="http://faculty.indy.cc.ks.us/jnull/introelements2.ht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Philosopher Meditating">
            <a:hlinkClick r:id="rId2"/>
          </p:cNvPr>
          <p:cNvPicPr>
            <a:picLocks noChangeAspect="1" noChangeArrowheads="1"/>
          </p:cNvPicPr>
          <p:nvPr/>
        </p:nvPicPr>
        <p:blipFill>
          <a:blip r:embed="rId3" cstate="print"/>
          <a:srcRect/>
          <a:stretch>
            <a:fillRect/>
          </a:stretch>
        </p:blipFill>
        <p:spPr bwMode="auto">
          <a:xfrm>
            <a:off x="0" y="-506187"/>
            <a:ext cx="9144000" cy="7592787"/>
          </a:xfrm>
          <a:prstGeom prst="rect">
            <a:avLst/>
          </a:prstGeom>
          <a:noFill/>
        </p:spPr>
      </p:pic>
      <p:sp>
        <p:nvSpPr>
          <p:cNvPr id="3" name="Rectangle 2"/>
          <p:cNvSpPr/>
          <p:nvPr/>
        </p:nvSpPr>
        <p:spPr>
          <a:xfrm>
            <a:off x="990600" y="457200"/>
            <a:ext cx="7162800" cy="2862322"/>
          </a:xfrm>
          <a:prstGeom prst="rect">
            <a:avLst/>
          </a:prstGeom>
          <a:noFill/>
        </p:spPr>
        <p:txBody>
          <a:bodyPr wrap="square" lIns="91440" tIns="45720" rIns="91440" bIns="45720">
            <a:spAutoFit/>
          </a:bodyPr>
          <a:lstStyle/>
          <a:p>
            <a:pPr algn="ctr"/>
            <a:r>
              <a:rPr lang="en-US"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Creating a</a:t>
            </a:r>
          </a:p>
          <a:p>
            <a:pPr algn="ctr"/>
            <a:r>
              <a:rPr lang="en-US"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Composition</a:t>
            </a:r>
          </a:p>
          <a:p>
            <a:pPr algn="ctr"/>
            <a:r>
              <a:rPr lang="en-US"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in Art</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0"/>
            <a:ext cx="5681265" cy="1524000"/>
          </a:xfrm>
        </p:spPr>
        <p:txBody>
          <a:bodyPr>
            <a:noAutofit/>
          </a:bodyPr>
          <a:lstStyle/>
          <a:p>
            <a:r>
              <a:rPr lang="en-US" sz="8000" dirty="0" smtClean="0">
                <a:solidFill>
                  <a:schemeClr val="accent2">
                    <a:lumMod val="60000"/>
                    <a:lumOff val="40000"/>
                  </a:schemeClr>
                </a:solidFill>
              </a:rPr>
              <a:t>Viewpoint</a:t>
            </a:r>
            <a:endParaRPr lang="en-US" sz="8000" dirty="0">
              <a:solidFill>
                <a:schemeClr val="accent2">
                  <a:lumMod val="60000"/>
                  <a:lumOff val="40000"/>
                </a:schemeClr>
              </a:solidFill>
            </a:endParaRPr>
          </a:p>
        </p:txBody>
      </p:sp>
      <p:sp>
        <p:nvSpPr>
          <p:cNvPr id="4" name="TextBox 3"/>
          <p:cNvSpPr txBox="1"/>
          <p:nvPr/>
        </p:nvSpPr>
        <p:spPr>
          <a:xfrm>
            <a:off x="533400" y="1752600"/>
            <a:ext cx="3733800" cy="4924425"/>
          </a:xfrm>
          <a:prstGeom prst="rect">
            <a:avLst/>
          </a:prstGeom>
          <a:noFill/>
        </p:spPr>
        <p:txBody>
          <a:bodyPr wrap="square" rtlCol="0">
            <a:spAutoFit/>
          </a:bodyPr>
          <a:lstStyle/>
          <a:p>
            <a:r>
              <a:rPr lang="en-US" sz="3200" dirty="0" smtClean="0"/>
              <a:t>Fill the Frame:</a:t>
            </a:r>
          </a:p>
          <a:p>
            <a:r>
              <a:rPr lang="en-US" sz="2400" dirty="0" smtClean="0"/>
              <a:t>A subject can be rendered more dramatic when it fills the picture frame. This technique is also called “cropping.” There exists a tendency for the human eye to perceive objects as larger than they actually are, and filling the picture frame fulfills this psychological mechanism.</a:t>
            </a:r>
            <a:endParaRPr lang="en-US" sz="4800" dirty="0" smtClean="0"/>
          </a:p>
          <a:p>
            <a:endParaRPr lang="en-US" dirty="0"/>
          </a:p>
        </p:txBody>
      </p:sp>
      <p:pic>
        <p:nvPicPr>
          <p:cNvPr id="5" name="Picture 4" descr="fauvism 3.jpg"/>
          <p:cNvPicPr>
            <a:picLocks noChangeAspect="1"/>
          </p:cNvPicPr>
          <p:nvPr/>
        </p:nvPicPr>
        <p:blipFill>
          <a:blip r:embed="rId2" cstate="print"/>
          <a:stretch>
            <a:fillRect/>
          </a:stretch>
        </p:blipFill>
        <p:spPr>
          <a:xfrm>
            <a:off x="7086600" y="1676400"/>
            <a:ext cx="1662171" cy="2465832"/>
          </a:xfrm>
          <a:prstGeom prst="rect">
            <a:avLst/>
          </a:prstGeom>
        </p:spPr>
      </p:pic>
      <p:pic>
        <p:nvPicPr>
          <p:cNvPr id="6" name="Picture 5" descr="Cezanne-Boy in the Red Vest.jpg"/>
          <p:cNvPicPr>
            <a:picLocks noChangeAspect="1"/>
          </p:cNvPicPr>
          <p:nvPr/>
        </p:nvPicPr>
        <p:blipFill>
          <a:blip r:embed="rId3" cstate="print"/>
          <a:stretch>
            <a:fillRect/>
          </a:stretch>
        </p:blipFill>
        <p:spPr>
          <a:xfrm>
            <a:off x="4563772" y="3048000"/>
            <a:ext cx="2218028" cy="31496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609600"/>
            <a:ext cx="5681265" cy="1295400"/>
          </a:xfrm>
        </p:spPr>
        <p:txBody>
          <a:bodyPr>
            <a:noAutofit/>
          </a:bodyPr>
          <a:lstStyle/>
          <a:p>
            <a:r>
              <a:rPr lang="en-US" sz="8000" dirty="0" smtClean="0">
                <a:solidFill>
                  <a:schemeClr val="accent2">
                    <a:lumMod val="60000"/>
                    <a:lumOff val="40000"/>
                  </a:schemeClr>
                </a:solidFill>
              </a:rPr>
              <a:t>Rules</a:t>
            </a:r>
            <a:endParaRPr lang="en-US" sz="8000" dirty="0">
              <a:solidFill>
                <a:schemeClr val="accent2">
                  <a:lumMod val="60000"/>
                  <a:lumOff val="40000"/>
                </a:schemeClr>
              </a:solidFill>
            </a:endParaRPr>
          </a:p>
        </p:txBody>
      </p:sp>
      <p:sp>
        <p:nvSpPr>
          <p:cNvPr id="4" name="TextBox 3"/>
          <p:cNvSpPr txBox="1"/>
          <p:nvPr/>
        </p:nvSpPr>
        <p:spPr>
          <a:xfrm>
            <a:off x="1447800" y="2697540"/>
            <a:ext cx="4953000" cy="2308324"/>
          </a:xfrm>
          <a:prstGeom prst="rect">
            <a:avLst/>
          </a:prstGeom>
          <a:noFill/>
        </p:spPr>
        <p:txBody>
          <a:bodyPr wrap="square" rtlCol="0">
            <a:spAutoFit/>
          </a:bodyPr>
          <a:lstStyle/>
          <a:p>
            <a:r>
              <a:rPr lang="en-US" sz="4800" dirty="0" smtClean="0"/>
              <a:t>Rule of Thirds</a:t>
            </a:r>
          </a:p>
          <a:p>
            <a:r>
              <a:rPr lang="en-US" sz="4800" dirty="0" smtClean="0"/>
              <a:t>Rule of Space</a:t>
            </a:r>
            <a:br>
              <a:rPr lang="en-US" sz="4800" dirty="0" smtClean="0"/>
            </a:br>
            <a:r>
              <a:rPr lang="en-US" sz="4800" dirty="0" smtClean="0"/>
              <a:t>Rule of “Odds”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0"/>
            <a:ext cx="5681265" cy="1524000"/>
          </a:xfrm>
        </p:spPr>
        <p:txBody>
          <a:bodyPr>
            <a:noAutofit/>
          </a:bodyPr>
          <a:lstStyle/>
          <a:p>
            <a:r>
              <a:rPr lang="en-US" sz="8000" dirty="0" smtClean="0">
                <a:solidFill>
                  <a:schemeClr val="accent2">
                    <a:lumMod val="60000"/>
                    <a:lumOff val="40000"/>
                  </a:schemeClr>
                </a:solidFill>
              </a:rPr>
              <a:t>Rules</a:t>
            </a:r>
            <a:endParaRPr lang="en-US" sz="8000" dirty="0">
              <a:solidFill>
                <a:schemeClr val="accent2">
                  <a:lumMod val="60000"/>
                  <a:lumOff val="40000"/>
                </a:schemeClr>
              </a:solidFill>
            </a:endParaRPr>
          </a:p>
        </p:txBody>
      </p:sp>
      <p:sp>
        <p:nvSpPr>
          <p:cNvPr id="4" name="TextBox 3"/>
          <p:cNvSpPr txBox="1"/>
          <p:nvPr/>
        </p:nvSpPr>
        <p:spPr>
          <a:xfrm>
            <a:off x="533400" y="1752600"/>
            <a:ext cx="3352800" cy="4278094"/>
          </a:xfrm>
          <a:prstGeom prst="rect">
            <a:avLst/>
          </a:prstGeom>
          <a:noFill/>
        </p:spPr>
        <p:txBody>
          <a:bodyPr wrap="square" rtlCol="0">
            <a:spAutoFit/>
          </a:bodyPr>
          <a:lstStyle/>
          <a:p>
            <a:r>
              <a:rPr lang="en-US" sz="3200" dirty="0" smtClean="0"/>
              <a:t>Rule of Thirds:</a:t>
            </a:r>
          </a:p>
          <a:p>
            <a:r>
              <a:rPr lang="en-US" sz="2000" dirty="0" smtClean="0"/>
              <a:t>The Rule of Thirds is a guideline commonly followed by visual artists. The objective is to stop the subjects and areas of interest (such as the horizon) from cutting the image in half by placing them near one of the lines that divide the image into three equal columns and rows, ideally near the intersection of those lines.</a:t>
            </a:r>
            <a:endParaRPr lang="en-US" sz="2000" dirty="0"/>
          </a:p>
        </p:txBody>
      </p:sp>
      <p:pic>
        <p:nvPicPr>
          <p:cNvPr id="5" name="Picture 2"/>
          <p:cNvPicPr>
            <a:picLocks noChangeAspect="1" noChangeArrowheads="1"/>
          </p:cNvPicPr>
          <p:nvPr/>
        </p:nvPicPr>
        <p:blipFill>
          <a:blip r:embed="rId2" cstate="print"/>
          <a:srcRect/>
          <a:stretch>
            <a:fillRect/>
          </a:stretch>
        </p:blipFill>
        <p:spPr bwMode="auto">
          <a:xfrm>
            <a:off x="4419600" y="1600200"/>
            <a:ext cx="4057650" cy="2705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0"/>
            <a:ext cx="5681265" cy="1524000"/>
          </a:xfrm>
        </p:spPr>
        <p:txBody>
          <a:bodyPr>
            <a:noAutofit/>
          </a:bodyPr>
          <a:lstStyle/>
          <a:p>
            <a:r>
              <a:rPr lang="en-US" sz="8000" dirty="0" smtClean="0">
                <a:solidFill>
                  <a:schemeClr val="accent2">
                    <a:lumMod val="60000"/>
                    <a:lumOff val="40000"/>
                  </a:schemeClr>
                </a:solidFill>
              </a:rPr>
              <a:t>Rules</a:t>
            </a:r>
            <a:endParaRPr lang="en-US" sz="8000" dirty="0">
              <a:solidFill>
                <a:schemeClr val="accent2">
                  <a:lumMod val="60000"/>
                  <a:lumOff val="40000"/>
                </a:schemeClr>
              </a:solidFill>
            </a:endParaRPr>
          </a:p>
        </p:txBody>
      </p:sp>
      <p:sp>
        <p:nvSpPr>
          <p:cNvPr id="4" name="TextBox 3"/>
          <p:cNvSpPr txBox="1"/>
          <p:nvPr/>
        </p:nvSpPr>
        <p:spPr>
          <a:xfrm>
            <a:off x="304800" y="1752600"/>
            <a:ext cx="3886200" cy="3970318"/>
          </a:xfrm>
          <a:prstGeom prst="rect">
            <a:avLst/>
          </a:prstGeom>
          <a:noFill/>
        </p:spPr>
        <p:txBody>
          <a:bodyPr wrap="square" rtlCol="0">
            <a:spAutoFit/>
          </a:bodyPr>
          <a:lstStyle/>
          <a:p>
            <a:r>
              <a:rPr lang="en-US" sz="3200" dirty="0" smtClean="0"/>
              <a:t>Rule of Space:</a:t>
            </a:r>
          </a:p>
          <a:p>
            <a:r>
              <a:rPr lang="en-US" sz="2000" dirty="0" smtClean="0"/>
              <a:t>The rule of space applies to artwork where the artist wants to create the illusion of movement. This can be achieved by leaving open space in the direction the eyes  are looking in a portrait painting,  or when picturing someone moving by adding open space in front of the subject rather than behind to indicate movement in that direction.</a:t>
            </a:r>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6553200" y="609600"/>
            <a:ext cx="2016252" cy="2743200"/>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4495800" y="3621881"/>
            <a:ext cx="2207111" cy="293131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0"/>
            <a:ext cx="5681265" cy="1524000"/>
          </a:xfrm>
        </p:spPr>
        <p:txBody>
          <a:bodyPr>
            <a:noAutofit/>
          </a:bodyPr>
          <a:lstStyle/>
          <a:p>
            <a:r>
              <a:rPr lang="en-US" sz="8000" dirty="0" smtClean="0">
                <a:solidFill>
                  <a:schemeClr val="accent2">
                    <a:lumMod val="60000"/>
                    <a:lumOff val="40000"/>
                  </a:schemeClr>
                </a:solidFill>
              </a:rPr>
              <a:t>Rules</a:t>
            </a:r>
            <a:endParaRPr lang="en-US" sz="8000" dirty="0">
              <a:solidFill>
                <a:schemeClr val="accent2">
                  <a:lumMod val="60000"/>
                  <a:lumOff val="40000"/>
                </a:schemeClr>
              </a:solidFill>
            </a:endParaRPr>
          </a:p>
        </p:txBody>
      </p:sp>
      <p:sp>
        <p:nvSpPr>
          <p:cNvPr id="4" name="TextBox 3"/>
          <p:cNvSpPr txBox="1"/>
          <p:nvPr/>
        </p:nvSpPr>
        <p:spPr>
          <a:xfrm>
            <a:off x="457200" y="1507153"/>
            <a:ext cx="3810000" cy="4893647"/>
          </a:xfrm>
          <a:prstGeom prst="rect">
            <a:avLst/>
          </a:prstGeom>
          <a:noFill/>
        </p:spPr>
        <p:txBody>
          <a:bodyPr wrap="square" rtlCol="0">
            <a:spAutoFit/>
          </a:bodyPr>
          <a:lstStyle/>
          <a:p>
            <a:r>
              <a:rPr lang="en-US" sz="3200" dirty="0" smtClean="0"/>
              <a:t>Rule of Odds:</a:t>
            </a:r>
          </a:p>
          <a:p>
            <a:r>
              <a:rPr lang="en-US" sz="2000" dirty="0" smtClean="0"/>
              <a:t>The "rule of odds" states that by framing the object of interest in an artwork with an even number of surrounding objects, it becomes more comforting to the eye.</a:t>
            </a:r>
          </a:p>
          <a:p>
            <a:r>
              <a:rPr lang="en-US" sz="2000" dirty="0" smtClean="0"/>
              <a:t>The "rule of odds" suggests that an odd number of subjects in an image is more interesting than an even number. Thus if you have more than one subject in your picture, the suggestion is to choose an arrangement with at least three subjects.</a:t>
            </a:r>
          </a:p>
        </p:txBody>
      </p:sp>
      <p:pic>
        <p:nvPicPr>
          <p:cNvPr id="5" name="Picture 4" descr="beardsley 11.jpg"/>
          <p:cNvPicPr>
            <a:picLocks noChangeAspect="1"/>
          </p:cNvPicPr>
          <p:nvPr/>
        </p:nvPicPr>
        <p:blipFill>
          <a:blip r:embed="rId2" cstate="print"/>
          <a:stretch>
            <a:fillRect/>
          </a:stretch>
        </p:blipFill>
        <p:spPr>
          <a:xfrm>
            <a:off x="4724400" y="1752600"/>
            <a:ext cx="1752600" cy="2141091"/>
          </a:xfrm>
          <a:prstGeom prst="rect">
            <a:avLst/>
          </a:prstGeom>
        </p:spPr>
      </p:pic>
      <p:pic>
        <p:nvPicPr>
          <p:cNvPr id="1026" name="Picture 2"/>
          <p:cNvPicPr>
            <a:picLocks noChangeAspect="1" noChangeArrowheads="1"/>
          </p:cNvPicPr>
          <p:nvPr/>
        </p:nvPicPr>
        <p:blipFill>
          <a:blip r:embed="rId3" cstate="print"/>
          <a:srcRect/>
          <a:stretch>
            <a:fillRect/>
          </a:stretch>
        </p:blipFill>
        <p:spPr bwMode="auto">
          <a:xfrm>
            <a:off x="6858000" y="3875508"/>
            <a:ext cx="1981200" cy="24490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609600"/>
            <a:ext cx="6803032" cy="1295400"/>
          </a:xfrm>
        </p:spPr>
        <p:txBody>
          <a:bodyPr>
            <a:noAutofit/>
          </a:bodyPr>
          <a:lstStyle/>
          <a:p>
            <a:r>
              <a:rPr lang="en-US" sz="8000" dirty="0" smtClean="0">
                <a:solidFill>
                  <a:schemeClr val="accent2">
                    <a:lumMod val="60000"/>
                    <a:lumOff val="40000"/>
                  </a:schemeClr>
                </a:solidFill>
              </a:rPr>
              <a:t>Break the Rules</a:t>
            </a:r>
            <a:endParaRPr lang="en-US" sz="8000" dirty="0">
              <a:solidFill>
                <a:schemeClr val="accent2">
                  <a:lumMod val="60000"/>
                  <a:lumOff val="40000"/>
                </a:schemeClr>
              </a:solidFill>
            </a:endParaRPr>
          </a:p>
        </p:txBody>
      </p:sp>
      <p:sp>
        <p:nvSpPr>
          <p:cNvPr id="4" name="TextBox 3"/>
          <p:cNvSpPr txBox="1"/>
          <p:nvPr/>
        </p:nvSpPr>
        <p:spPr>
          <a:xfrm>
            <a:off x="1447800" y="2697540"/>
            <a:ext cx="4953000" cy="830997"/>
          </a:xfrm>
          <a:prstGeom prst="rect">
            <a:avLst/>
          </a:prstGeom>
          <a:noFill/>
        </p:spPr>
        <p:txBody>
          <a:bodyPr wrap="square" rtlCol="0">
            <a:spAutoFit/>
          </a:bodyPr>
          <a:lstStyle/>
          <a:p>
            <a:r>
              <a:rPr lang="en-US" sz="4800" dirty="0" smtClean="0"/>
              <a:t>Add Excitement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467600" cy="1524000"/>
          </a:xfrm>
        </p:spPr>
        <p:txBody>
          <a:bodyPr>
            <a:noAutofit/>
          </a:bodyPr>
          <a:lstStyle/>
          <a:p>
            <a:r>
              <a:rPr lang="en-US" sz="8000" dirty="0" smtClean="0">
                <a:solidFill>
                  <a:schemeClr val="accent2">
                    <a:lumMod val="60000"/>
                    <a:lumOff val="40000"/>
                  </a:schemeClr>
                </a:solidFill>
              </a:rPr>
              <a:t>Break the Rules</a:t>
            </a:r>
            <a:endParaRPr lang="en-US" sz="8000" dirty="0">
              <a:solidFill>
                <a:schemeClr val="accent2">
                  <a:lumMod val="60000"/>
                  <a:lumOff val="40000"/>
                </a:schemeClr>
              </a:solidFill>
            </a:endParaRPr>
          </a:p>
        </p:txBody>
      </p:sp>
      <p:sp>
        <p:nvSpPr>
          <p:cNvPr id="4" name="TextBox 3"/>
          <p:cNvSpPr txBox="1"/>
          <p:nvPr/>
        </p:nvSpPr>
        <p:spPr>
          <a:xfrm>
            <a:off x="457200" y="1828800"/>
            <a:ext cx="3124200" cy="4585871"/>
          </a:xfrm>
          <a:prstGeom prst="rect">
            <a:avLst/>
          </a:prstGeom>
          <a:noFill/>
        </p:spPr>
        <p:txBody>
          <a:bodyPr wrap="square" rtlCol="0">
            <a:spAutoFit/>
          </a:bodyPr>
          <a:lstStyle/>
          <a:p>
            <a:r>
              <a:rPr lang="en-US" sz="3200" dirty="0" smtClean="0"/>
              <a:t>Add Excitement:</a:t>
            </a:r>
          </a:p>
          <a:p>
            <a:r>
              <a:rPr lang="en-US" sz="2000" dirty="0" smtClean="0"/>
              <a:t>Breaking the rules can create tension or unease, however, it can also add excitement and interest to the picture if used carefully. Consider artists such as Salvador Dali, whose sole aim is to disrupt traditional composition and challenge the viewer to rethink balance and design elements within art works.</a:t>
            </a:r>
            <a:endParaRPr lang="en-US" sz="2000" dirty="0"/>
          </a:p>
        </p:txBody>
      </p:sp>
      <p:pic>
        <p:nvPicPr>
          <p:cNvPr id="2050" name="Picture 2"/>
          <p:cNvPicPr>
            <a:picLocks noChangeAspect="1" noChangeArrowheads="1"/>
          </p:cNvPicPr>
          <p:nvPr/>
        </p:nvPicPr>
        <p:blipFill>
          <a:blip r:embed="rId2" cstate="print"/>
          <a:srcRect/>
          <a:stretch>
            <a:fillRect/>
          </a:stretch>
        </p:blipFill>
        <p:spPr bwMode="auto">
          <a:xfrm>
            <a:off x="4114801" y="4109265"/>
            <a:ext cx="3352800" cy="2443935"/>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5486400" y="1752600"/>
            <a:ext cx="2971800" cy="2167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924800" cy="1295400"/>
          </a:xfrm>
        </p:spPr>
        <p:txBody>
          <a:bodyPr>
            <a:noAutofit/>
          </a:bodyPr>
          <a:lstStyle/>
          <a:p>
            <a:r>
              <a:rPr lang="en-US" sz="8000" dirty="0" smtClean="0">
                <a:solidFill>
                  <a:schemeClr val="accent2">
                    <a:lumMod val="60000"/>
                    <a:lumOff val="40000"/>
                  </a:schemeClr>
                </a:solidFill>
              </a:rPr>
              <a:t>Sketch the Design</a:t>
            </a:r>
            <a:endParaRPr lang="en-US" sz="8000" dirty="0">
              <a:solidFill>
                <a:schemeClr val="accent2">
                  <a:lumMod val="60000"/>
                  <a:lumOff val="40000"/>
                </a:schemeClr>
              </a:solidFill>
            </a:endParaRPr>
          </a:p>
        </p:txBody>
      </p:sp>
      <p:sp>
        <p:nvSpPr>
          <p:cNvPr id="4" name="TextBox 3"/>
          <p:cNvSpPr txBox="1"/>
          <p:nvPr/>
        </p:nvSpPr>
        <p:spPr>
          <a:xfrm>
            <a:off x="1447800" y="2697540"/>
            <a:ext cx="5715000" cy="1569660"/>
          </a:xfrm>
          <a:prstGeom prst="rect">
            <a:avLst/>
          </a:prstGeom>
          <a:noFill/>
        </p:spPr>
        <p:txBody>
          <a:bodyPr wrap="square" rtlCol="0">
            <a:spAutoFit/>
          </a:bodyPr>
          <a:lstStyle/>
          <a:p>
            <a:r>
              <a:rPr lang="en-US" sz="4800" dirty="0" smtClean="0"/>
              <a:t>Elements of Art</a:t>
            </a:r>
          </a:p>
          <a:p>
            <a:r>
              <a:rPr lang="en-US" sz="4800" dirty="0" smtClean="0"/>
              <a:t>Principles of Design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1143000"/>
          </a:xfrm>
        </p:spPr>
        <p:txBody>
          <a:bodyPr>
            <a:noAutofit/>
          </a:bodyPr>
          <a:lstStyle/>
          <a:p>
            <a:r>
              <a:rPr lang="en-US" sz="8000" dirty="0" smtClean="0">
                <a:solidFill>
                  <a:schemeClr val="accent2">
                    <a:lumMod val="60000"/>
                    <a:lumOff val="40000"/>
                  </a:schemeClr>
                </a:solidFill>
              </a:rPr>
              <a:t>Sketch the Design</a:t>
            </a:r>
            <a:endParaRPr lang="en-US" sz="8000" dirty="0">
              <a:solidFill>
                <a:schemeClr val="accent2">
                  <a:lumMod val="60000"/>
                  <a:lumOff val="40000"/>
                </a:schemeClr>
              </a:solidFill>
            </a:endParaRPr>
          </a:p>
        </p:txBody>
      </p:sp>
      <p:sp>
        <p:nvSpPr>
          <p:cNvPr id="4" name="TextBox 3"/>
          <p:cNvSpPr txBox="1"/>
          <p:nvPr/>
        </p:nvSpPr>
        <p:spPr>
          <a:xfrm>
            <a:off x="381000" y="1734264"/>
            <a:ext cx="3733800" cy="4647426"/>
          </a:xfrm>
          <a:prstGeom prst="rect">
            <a:avLst/>
          </a:prstGeom>
          <a:noFill/>
        </p:spPr>
        <p:txBody>
          <a:bodyPr wrap="square" rtlCol="0">
            <a:spAutoFit/>
          </a:bodyPr>
          <a:lstStyle/>
          <a:p>
            <a:r>
              <a:rPr lang="en-US" sz="3200" dirty="0" smtClean="0"/>
              <a:t>Elements of Art:</a:t>
            </a:r>
          </a:p>
          <a:p>
            <a:r>
              <a:rPr lang="en-US" sz="2800" dirty="0" smtClean="0"/>
              <a:t>Line</a:t>
            </a:r>
          </a:p>
          <a:p>
            <a:r>
              <a:rPr lang="en-US" sz="2800" dirty="0" smtClean="0"/>
              <a:t>Color</a:t>
            </a:r>
          </a:p>
          <a:p>
            <a:r>
              <a:rPr lang="en-US" sz="2800" dirty="0" smtClean="0"/>
              <a:t>Value</a:t>
            </a:r>
          </a:p>
          <a:p>
            <a:r>
              <a:rPr lang="en-US" sz="2800" dirty="0" smtClean="0"/>
              <a:t>Shape</a:t>
            </a:r>
          </a:p>
          <a:p>
            <a:r>
              <a:rPr lang="en-US" sz="2800" dirty="0" smtClean="0"/>
              <a:t>Form</a:t>
            </a:r>
          </a:p>
          <a:p>
            <a:r>
              <a:rPr lang="en-US" sz="2800" dirty="0" smtClean="0"/>
              <a:t>Texture</a:t>
            </a:r>
          </a:p>
          <a:p>
            <a:r>
              <a:rPr lang="en-US" sz="2800" dirty="0" smtClean="0"/>
              <a:t>Space</a:t>
            </a:r>
            <a:br>
              <a:rPr lang="en-US" sz="2800" dirty="0" smtClean="0"/>
            </a:br>
            <a:r>
              <a:rPr lang="en-US" sz="2800" dirty="0" smtClean="0"/>
              <a:t> </a:t>
            </a:r>
            <a:r>
              <a:rPr lang="en-US" sz="2000" dirty="0" smtClean="0"/>
              <a:t>The Elements of Art are</a:t>
            </a:r>
          </a:p>
          <a:p>
            <a:r>
              <a:rPr lang="en-US" sz="2000" dirty="0" smtClean="0"/>
              <a:t>the visual components</a:t>
            </a:r>
          </a:p>
          <a:p>
            <a:r>
              <a:rPr lang="en-US" sz="2000" dirty="0" smtClean="0"/>
              <a:t>used to create works of art</a:t>
            </a:r>
            <a:endParaRPr lang="en-US" dirty="0"/>
          </a:p>
        </p:txBody>
      </p:sp>
      <p:pic>
        <p:nvPicPr>
          <p:cNvPr id="5" name="Picture 9" descr="stella"/>
          <p:cNvPicPr>
            <a:picLocks noChangeAspect="1" noChangeArrowheads="1"/>
          </p:cNvPicPr>
          <p:nvPr/>
        </p:nvPicPr>
        <p:blipFill>
          <a:blip r:embed="rId2" cstate="print"/>
          <a:srcRect/>
          <a:stretch>
            <a:fillRect/>
          </a:stretch>
        </p:blipFill>
        <p:spPr bwMode="auto">
          <a:xfrm>
            <a:off x="5943600" y="3505200"/>
            <a:ext cx="1600200" cy="1121879"/>
          </a:xfrm>
          <a:prstGeom prst="rect">
            <a:avLst/>
          </a:prstGeom>
          <a:noFill/>
          <a:ln w="9525">
            <a:noFill/>
            <a:miter lim="800000"/>
            <a:headEnd/>
            <a:tailEnd/>
          </a:ln>
        </p:spPr>
      </p:pic>
      <p:pic>
        <p:nvPicPr>
          <p:cNvPr id="6" name="Picture 8" descr="http://www.writedesignonline.com/history-culture/mobiles/CalderWireFish.gif"/>
          <p:cNvPicPr>
            <a:picLocks noChangeAspect="1" noChangeArrowheads="1"/>
          </p:cNvPicPr>
          <p:nvPr/>
        </p:nvPicPr>
        <p:blipFill>
          <a:blip r:embed="rId3" cstate="print"/>
          <a:srcRect/>
          <a:stretch>
            <a:fillRect/>
          </a:stretch>
        </p:blipFill>
        <p:spPr bwMode="auto">
          <a:xfrm>
            <a:off x="5181600" y="1600200"/>
            <a:ext cx="1372278" cy="1376363"/>
          </a:xfrm>
          <a:prstGeom prst="rect">
            <a:avLst/>
          </a:prstGeom>
          <a:noFill/>
          <a:ln w="9525">
            <a:noFill/>
            <a:miter lim="800000"/>
            <a:headEnd/>
            <a:tailEnd/>
          </a:ln>
        </p:spPr>
      </p:pic>
      <p:pic>
        <p:nvPicPr>
          <p:cNvPr id="7" name="Picture 8" descr="http://www.writedesignonline.com/resources/design/rules/matisse.bonheur-vivre"/>
          <p:cNvPicPr>
            <a:picLocks noChangeAspect="1" noChangeArrowheads="1"/>
          </p:cNvPicPr>
          <p:nvPr/>
        </p:nvPicPr>
        <p:blipFill>
          <a:blip r:embed="rId4" cstate="print"/>
          <a:srcRect/>
          <a:stretch>
            <a:fillRect/>
          </a:stretch>
        </p:blipFill>
        <p:spPr bwMode="auto">
          <a:xfrm>
            <a:off x="6705600" y="2209800"/>
            <a:ext cx="1600200" cy="1153767"/>
          </a:xfrm>
          <a:prstGeom prst="rect">
            <a:avLst/>
          </a:prstGeom>
          <a:noFill/>
          <a:ln w="9525">
            <a:noFill/>
            <a:miter lim="800000"/>
            <a:headEnd/>
            <a:tailEnd/>
          </a:ln>
        </p:spPr>
      </p:pic>
      <p:pic>
        <p:nvPicPr>
          <p:cNvPr id="8" name="Picture 7" descr="http://t2.gstatic.com/images?q=tbn:z2vag96R4borwM:http://djdesign.files.wordpress.com/2009/03/chuck-close.jpg">
            <a:hlinkClick r:id="rId5"/>
          </p:cNvPr>
          <p:cNvPicPr>
            <a:picLocks noChangeAspect="1" noChangeArrowheads="1"/>
          </p:cNvPicPr>
          <p:nvPr/>
        </p:nvPicPr>
        <p:blipFill>
          <a:blip r:embed="rId6" cstate="print"/>
          <a:srcRect/>
          <a:stretch>
            <a:fillRect/>
          </a:stretch>
        </p:blipFill>
        <p:spPr bwMode="auto">
          <a:xfrm>
            <a:off x="3962400" y="2895600"/>
            <a:ext cx="1257102" cy="1600200"/>
          </a:xfrm>
          <a:prstGeom prst="rect">
            <a:avLst/>
          </a:prstGeom>
          <a:noFill/>
          <a:ln w="9525">
            <a:noFill/>
            <a:miter lim="800000"/>
            <a:headEnd/>
            <a:tailEnd/>
          </a:ln>
        </p:spPr>
      </p:pic>
      <p:pic>
        <p:nvPicPr>
          <p:cNvPr id="9" name="Picture 9" descr="http://www.manfred-bleffert.net/images/sculpture1.jpg"/>
          <p:cNvPicPr>
            <a:picLocks noChangeAspect="1" noChangeArrowheads="1"/>
          </p:cNvPicPr>
          <p:nvPr/>
        </p:nvPicPr>
        <p:blipFill>
          <a:blip r:embed="rId7" cstate="print"/>
          <a:srcRect/>
          <a:stretch>
            <a:fillRect/>
          </a:stretch>
        </p:blipFill>
        <p:spPr bwMode="auto">
          <a:xfrm>
            <a:off x="3505200" y="4648200"/>
            <a:ext cx="1576388" cy="1181100"/>
          </a:xfrm>
          <a:prstGeom prst="rect">
            <a:avLst/>
          </a:prstGeom>
          <a:noFill/>
          <a:ln w="9525">
            <a:noFill/>
            <a:miter lim="800000"/>
            <a:headEnd/>
            <a:tailEnd/>
          </a:ln>
        </p:spPr>
      </p:pic>
      <p:pic>
        <p:nvPicPr>
          <p:cNvPr id="10" name="Picture 7" descr="http://alethakuschan.files.wordpress.com/2008/08/vangogh-drawing.jpg"/>
          <p:cNvPicPr>
            <a:picLocks noChangeAspect="1" noChangeArrowheads="1"/>
          </p:cNvPicPr>
          <p:nvPr/>
        </p:nvPicPr>
        <p:blipFill>
          <a:blip r:embed="rId8" cstate="print"/>
          <a:srcRect/>
          <a:stretch>
            <a:fillRect/>
          </a:stretch>
        </p:blipFill>
        <p:spPr bwMode="auto">
          <a:xfrm>
            <a:off x="5257800" y="4800600"/>
            <a:ext cx="1317752" cy="1758950"/>
          </a:xfrm>
          <a:prstGeom prst="rect">
            <a:avLst/>
          </a:prstGeom>
          <a:noFill/>
          <a:ln w="9525">
            <a:noFill/>
            <a:miter lim="800000"/>
            <a:headEnd/>
            <a:tailEnd/>
          </a:ln>
        </p:spPr>
      </p:pic>
      <p:pic>
        <p:nvPicPr>
          <p:cNvPr id="11" name="Picture 9" descr="http://www.hotcourses.com/commimg/myhotcourses/institution/myhc_5353_490px.jpg"/>
          <p:cNvPicPr>
            <a:picLocks noChangeAspect="1" noChangeArrowheads="1"/>
          </p:cNvPicPr>
          <p:nvPr/>
        </p:nvPicPr>
        <p:blipFill>
          <a:blip r:embed="rId9" cstate="print"/>
          <a:srcRect/>
          <a:stretch>
            <a:fillRect/>
          </a:stretch>
        </p:blipFill>
        <p:spPr bwMode="auto">
          <a:xfrm>
            <a:off x="6705600" y="4876800"/>
            <a:ext cx="1905000" cy="1049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5"/>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3075" name="Text Box 6"/>
          <p:cNvSpPr txBox="1">
            <a:spLocks noChangeArrowheads="1"/>
          </p:cNvSpPr>
          <p:nvPr/>
        </p:nvSpPr>
        <p:spPr bwMode="auto">
          <a:xfrm>
            <a:off x="3810000" y="304800"/>
            <a:ext cx="1676400" cy="823913"/>
          </a:xfrm>
          <a:prstGeom prst="rect">
            <a:avLst/>
          </a:prstGeom>
          <a:noFill/>
          <a:ln w="9525">
            <a:noFill/>
            <a:miter lim="800000"/>
            <a:headEnd/>
            <a:tailEnd/>
          </a:ln>
        </p:spPr>
        <p:txBody>
          <a:bodyPr>
            <a:spAutoFit/>
          </a:bodyPr>
          <a:lstStyle/>
          <a:p>
            <a:r>
              <a:rPr lang="en-US" sz="4800" b="1"/>
              <a:t>Line</a:t>
            </a:r>
          </a:p>
        </p:txBody>
      </p:sp>
      <p:sp>
        <p:nvSpPr>
          <p:cNvPr id="3076" name="Text Box 7"/>
          <p:cNvSpPr txBox="1">
            <a:spLocks noChangeArrowheads="1"/>
          </p:cNvSpPr>
          <p:nvPr/>
        </p:nvSpPr>
        <p:spPr bwMode="auto">
          <a:xfrm>
            <a:off x="914400" y="4572000"/>
            <a:ext cx="7250113" cy="1908215"/>
          </a:xfrm>
          <a:prstGeom prst="rect">
            <a:avLst/>
          </a:prstGeom>
          <a:noFill/>
          <a:ln w="9525">
            <a:noFill/>
            <a:miter lim="800000"/>
            <a:headEnd/>
            <a:tailEnd/>
          </a:ln>
        </p:spPr>
        <p:txBody>
          <a:bodyPr>
            <a:spAutoFit/>
          </a:bodyPr>
          <a:lstStyle/>
          <a:p>
            <a:r>
              <a:rPr lang="en-US" sz="2000" dirty="0"/>
              <a:t>In terms of art, line is defined as a moving </a:t>
            </a:r>
            <a:r>
              <a:rPr lang="en-US" sz="2000" dirty="0" smtClean="0"/>
              <a:t>dot having weight and direction.</a:t>
            </a:r>
            <a:r>
              <a:rPr lang="en-US" sz="2000" dirty="0"/>
              <a:t>  Line is perhaps the most basic of the </a:t>
            </a:r>
            <a:r>
              <a:rPr lang="en-US" sz="2000" dirty="0" smtClean="0"/>
              <a:t>seven Elements of Art. </a:t>
            </a:r>
            <a:r>
              <a:rPr lang="en-US" sz="2000" dirty="0"/>
              <a:t>Line is also a fundamental part of drawing.  Understanding how to use line to it's fullest potential is absolutely essential to any artist's success.</a:t>
            </a:r>
            <a:r>
              <a:rPr lang="en-US" dirty="0"/>
              <a:t> </a:t>
            </a:r>
          </a:p>
          <a:p>
            <a:endParaRPr lang="en-US" dirty="0"/>
          </a:p>
        </p:txBody>
      </p:sp>
      <p:pic>
        <p:nvPicPr>
          <p:cNvPr id="3077" name="Picture 8" descr="http://www.writedesignonline.com/history-culture/mobiles/CalderWireFish.gif"/>
          <p:cNvPicPr>
            <a:picLocks noChangeAspect="1" noChangeArrowheads="1"/>
          </p:cNvPicPr>
          <p:nvPr/>
        </p:nvPicPr>
        <p:blipFill>
          <a:blip r:embed="rId2" cstate="print"/>
          <a:srcRect/>
          <a:stretch>
            <a:fillRect/>
          </a:stretch>
        </p:blipFill>
        <p:spPr bwMode="auto">
          <a:xfrm>
            <a:off x="609600" y="1143000"/>
            <a:ext cx="2963863" cy="2971800"/>
          </a:xfrm>
          <a:prstGeom prst="rect">
            <a:avLst/>
          </a:prstGeom>
          <a:noFill/>
          <a:ln w="9525">
            <a:noFill/>
            <a:miter lim="800000"/>
            <a:headEnd/>
            <a:tailEnd/>
          </a:ln>
        </p:spPr>
      </p:pic>
      <p:pic>
        <p:nvPicPr>
          <p:cNvPr id="3078" name="Picture 10" descr="http://www.rembrandtpainting.net/images/saskia_sleeping.jpg"/>
          <p:cNvPicPr>
            <a:picLocks noChangeAspect="1" noChangeArrowheads="1"/>
          </p:cNvPicPr>
          <p:nvPr/>
        </p:nvPicPr>
        <p:blipFill>
          <a:blip r:embed="rId3" cstate="print"/>
          <a:srcRect/>
          <a:stretch>
            <a:fillRect/>
          </a:stretch>
        </p:blipFill>
        <p:spPr bwMode="auto">
          <a:xfrm>
            <a:off x="5867400" y="1143000"/>
            <a:ext cx="2514600" cy="3067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mposition.jpg"/>
          <p:cNvPicPr>
            <a:picLocks noChangeAspect="1"/>
          </p:cNvPicPr>
          <p:nvPr/>
        </p:nvPicPr>
        <p:blipFill>
          <a:blip r:embed="rId2" cstate="print"/>
          <a:stretch>
            <a:fillRect/>
          </a:stretch>
        </p:blipFill>
        <p:spPr>
          <a:xfrm>
            <a:off x="203200" y="1168400"/>
            <a:ext cx="8737600" cy="45212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8195" name="Text Box 3"/>
          <p:cNvSpPr txBox="1">
            <a:spLocks noChangeArrowheads="1"/>
          </p:cNvSpPr>
          <p:nvPr/>
        </p:nvSpPr>
        <p:spPr bwMode="auto">
          <a:xfrm>
            <a:off x="3581400" y="304800"/>
            <a:ext cx="2667000" cy="823913"/>
          </a:xfrm>
          <a:prstGeom prst="rect">
            <a:avLst/>
          </a:prstGeom>
          <a:noFill/>
          <a:ln w="9525">
            <a:noFill/>
            <a:miter lim="800000"/>
            <a:headEnd/>
            <a:tailEnd/>
          </a:ln>
        </p:spPr>
        <p:txBody>
          <a:bodyPr>
            <a:spAutoFit/>
          </a:bodyPr>
          <a:lstStyle/>
          <a:p>
            <a:r>
              <a:rPr lang="en-US" sz="4800" b="1"/>
              <a:t>Color</a:t>
            </a:r>
          </a:p>
        </p:txBody>
      </p:sp>
      <p:sp>
        <p:nvSpPr>
          <p:cNvPr id="8196" name="Text Box 4"/>
          <p:cNvSpPr txBox="1">
            <a:spLocks noChangeArrowheads="1"/>
          </p:cNvSpPr>
          <p:nvPr/>
        </p:nvSpPr>
        <p:spPr bwMode="auto">
          <a:xfrm>
            <a:off x="1295400" y="5715000"/>
            <a:ext cx="7086600" cy="822325"/>
          </a:xfrm>
          <a:prstGeom prst="rect">
            <a:avLst/>
          </a:prstGeom>
          <a:noFill/>
          <a:ln w="9525">
            <a:noFill/>
            <a:miter lim="800000"/>
            <a:headEnd/>
            <a:tailEnd/>
          </a:ln>
        </p:spPr>
        <p:txBody>
          <a:bodyPr>
            <a:spAutoFit/>
          </a:bodyPr>
          <a:lstStyle/>
          <a:p>
            <a:pPr>
              <a:spcBef>
                <a:spcPct val="50000"/>
              </a:spcBef>
            </a:pPr>
            <a:r>
              <a:rPr lang="en-US" sz="2400" dirty="0"/>
              <a:t>Color is the most expressive element of art and is seen by the way light is reflected off a surface. </a:t>
            </a:r>
          </a:p>
        </p:txBody>
      </p:sp>
      <p:pic>
        <p:nvPicPr>
          <p:cNvPr id="8197" name="Picture 8" descr="http://www.writedesignonline.com/resources/design/rules/matisse.bonheur-vivre"/>
          <p:cNvPicPr>
            <a:picLocks noChangeAspect="1" noChangeArrowheads="1"/>
          </p:cNvPicPr>
          <p:nvPr/>
        </p:nvPicPr>
        <p:blipFill>
          <a:blip r:embed="rId2" cstate="print"/>
          <a:srcRect/>
          <a:stretch>
            <a:fillRect/>
          </a:stretch>
        </p:blipFill>
        <p:spPr bwMode="auto">
          <a:xfrm>
            <a:off x="4495800" y="2895600"/>
            <a:ext cx="3505200" cy="2527300"/>
          </a:xfrm>
          <a:prstGeom prst="rect">
            <a:avLst/>
          </a:prstGeom>
          <a:noFill/>
          <a:ln w="9525">
            <a:noFill/>
            <a:miter lim="800000"/>
            <a:headEnd/>
            <a:tailEnd/>
          </a:ln>
        </p:spPr>
      </p:pic>
      <p:pic>
        <p:nvPicPr>
          <p:cNvPr id="8198" name="Picture 8" descr="http://myfavoritepaintings.files.wordpress.com/2009/07/picasso-weeping-woman.jpg"/>
          <p:cNvPicPr>
            <a:picLocks noChangeAspect="1" noChangeArrowheads="1"/>
          </p:cNvPicPr>
          <p:nvPr/>
        </p:nvPicPr>
        <p:blipFill>
          <a:blip r:embed="rId3" cstate="print"/>
          <a:srcRect/>
          <a:stretch>
            <a:fillRect/>
          </a:stretch>
        </p:blipFill>
        <p:spPr bwMode="auto">
          <a:xfrm>
            <a:off x="609600" y="1352550"/>
            <a:ext cx="3048000" cy="4057650"/>
          </a:xfrm>
          <a:prstGeom prst="rect">
            <a:avLst/>
          </a:prstGeom>
          <a:noFill/>
          <a:ln w="9525">
            <a:noFill/>
            <a:miter lim="800000"/>
            <a:headEnd/>
            <a:tailEnd/>
          </a:ln>
        </p:spPr>
      </p:pic>
      <p:pic>
        <p:nvPicPr>
          <p:cNvPr id="8199" name="Picture 10" descr="http://schools.bvsd.org/whittier/artsite/graphics/colorwheel1.jpg"/>
          <p:cNvPicPr>
            <a:picLocks noChangeAspect="1" noChangeArrowheads="1"/>
          </p:cNvPicPr>
          <p:nvPr/>
        </p:nvPicPr>
        <p:blipFill>
          <a:blip r:embed="rId4" cstate="print"/>
          <a:srcRect/>
          <a:stretch>
            <a:fillRect/>
          </a:stretch>
        </p:blipFill>
        <p:spPr bwMode="auto">
          <a:xfrm>
            <a:off x="6172201" y="304800"/>
            <a:ext cx="2514600" cy="236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10243" name="Text Box 3"/>
          <p:cNvSpPr txBox="1">
            <a:spLocks noChangeArrowheads="1"/>
          </p:cNvSpPr>
          <p:nvPr/>
        </p:nvSpPr>
        <p:spPr bwMode="auto">
          <a:xfrm>
            <a:off x="3581400" y="304800"/>
            <a:ext cx="2667000" cy="823913"/>
          </a:xfrm>
          <a:prstGeom prst="rect">
            <a:avLst/>
          </a:prstGeom>
          <a:noFill/>
          <a:ln w="9525">
            <a:noFill/>
            <a:miter lim="800000"/>
            <a:headEnd/>
            <a:tailEnd/>
          </a:ln>
        </p:spPr>
        <p:txBody>
          <a:bodyPr>
            <a:spAutoFit/>
          </a:bodyPr>
          <a:lstStyle/>
          <a:p>
            <a:r>
              <a:rPr lang="en-US" sz="4800" b="1"/>
              <a:t>Value</a:t>
            </a:r>
          </a:p>
        </p:txBody>
      </p:sp>
      <p:sp>
        <p:nvSpPr>
          <p:cNvPr id="10244" name="Text Box 4"/>
          <p:cNvSpPr txBox="1">
            <a:spLocks noChangeArrowheads="1"/>
          </p:cNvSpPr>
          <p:nvPr/>
        </p:nvSpPr>
        <p:spPr bwMode="auto">
          <a:xfrm>
            <a:off x="1066800" y="5562600"/>
            <a:ext cx="7086600" cy="1015663"/>
          </a:xfrm>
          <a:prstGeom prst="rect">
            <a:avLst/>
          </a:prstGeom>
          <a:noFill/>
          <a:ln w="9525">
            <a:noFill/>
            <a:miter lim="800000"/>
            <a:headEnd/>
            <a:tailEnd/>
          </a:ln>
        </p:spPr>
        <p:txBody>
          <a:bodyPr>
            <a:spAutoFit/>
          </a:bodyPr>
          <a:lstStyle/>
          <a:p>
            <a:r>
              <a:rPr lang="en-US" sz="2000" dirty="0"/>
              <a:t>Value is the lightness or darkness of a surface. It is often referred to when shading in black and white but value is also important in the study of color </a:t>
            </a:r>
          </a:p>
        </p:txBody>
      </p:sp>
      <p:pic>
        <p:nvPicPr>
          <p:cNvPr id="10245" name="Picture 7" descr="http://www.brighamandwomens.org/publicaffairs/Images/Katz%20-%20monet-parliament.jpg"/>
          <p:cNvPicPr>
            <a:picLocks noChangeAspect="1" noChangeArrowheads="1"/>
          </p:cNvPicPr>
          <p:nvPr/>
        </p:nvPicPr>
        <p:blipFill>
          <a:blip r:embed="rId2" cstate="print"/>
          <a:srcRect/>
          <a:stretch>
            <a:fillRect/>
          </a:stretch>
        </p:blipFill>
        <p:spPr bwMode="auto">
          <a:xfrm>
            <a:off x="4343400" y="1600200"/>
            <a:ext cx="3962400" cy="3487260"/>
          </a:xfrm>
          <a:prstGeom prst="rect">
            <a:avLst/>
          </a:prstGeom>
          <a:noFill/>
          <a:ln w="9525">
            <a:noFill/>
            <a:miter lim="800000"/>
            <a:headEnd/>
            <a:tailEnd/>
          </a:ln>
        </p:spPr>
      </p:pic>
      <p:pic>
        <p:nvPicPr>
          <p:cNvPr id="10246" name="Picture 9" descr="http://djdesign.files.wordpress.com/2009/03/chuck-close.jpg"/>
          <p:cNvPicPr>
            <a:picLocks noChangeAspect="1" noChangeArrowheads="1"/>
          </p:cNvPicPr>
          <p:nvPr/>
        </p:nvPicPr>
        <p:blipFill>
          <a:blip r:embed="rId3" cstate="print"/>
          <a:srcRect/>
          <a:stretch>
            <a:fillRect/>
          </a:stretch>
        </p:blipFill>
        <p:spPr bwMode="auto">
          <a:xfrm>
            <a:off x="762001" y="1524000"/>
            <a:ext cx="2895599" cy="36899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5791200" cy="1143000"/>
          </a:xfrm>
        </p:spPr>
        <p:txBody>
          <a:bodyPr/>
          <a:lstStyle/>
          <a:p>
            <a:pPr>
              <a:defRPr/>
            </a:pPr>
            <a:r>
              <a:rPr lang="en-US" dirty="0" smtClean="0"/>
              <a:t>Value Drawing</a:t>
            </a:r>
            <a:endParaRPr lang="en-US" dirty="0"/>
          </a:p>
        </p:txBody>
      </p:sp>
      <p:sp>
        <p:nvSpPr>
          <p:cNvPr id="11267" name="Rectangle 2"/>
          <p:cNvSpPr>
            <a:spLocks noChangeArrowheads="1"/>
          </p:cNvSpPr>
          <p:nvPr/>
        </p:nvSpPr>
        <p:spPr bwMode="auto">
          <a:xfrm>
            <a:off x="304800" y="1066800"/>
            <a:ext cx="8534400" cy="4800600"/>
          </a:xfrm>
          <a:prstGeom prst="rect">
            <a:avLst/>
          </a:prstGeom>
          <a:noFill/>
          <a:ln w="9525">
            <a:noFill/>
            <a:miter lim="800000"/>
            <a:headEnd/>
            <a:tailEnd/>
          </a:ln>
        </p:spPr>
        <p:txBody>
          <a:bodyPr>
            <a:spAutoFit/>
          </a:bodyPr>
          <a:lstStyle/>
          <a:p>
            <a:r>
              <a:rPr lang="en-US" b="1"/>
              <a:t>Don't use outlines.</a:t>
            </a:r>
            <a:r>
              <a:rPr lang="en-US"/>
              <a:t/>
            </a:r>
            <a:br>
              <a:rPr lang="en-US"/>
            </a:br>
            <a:r>
              <a:rPr lang="en-US"/>
              <a:t>The aim of realistic value drawing is to show the light and shadow and surface tones, creating a three-dimensional illusion. Outlines only define visible edges and don't tell us anything about light and dark. Linear drawing and value drawing are two different 'systems' of representation. Mixing up the two can be confusing, if realistic drawing is your aim. </a:t>
            </a:r>
          </a:p>
          <a:p>
            <a:r>
              <a:rPr lang="en-US" b="1"/>
              <a:t>Change your approach.</a:t>
            </a:r>
            <a:r>
              <a:rPr lang="en-US"/>
              <a:t/>
            </a:r>
            <a:br>
              <a:rPr lang="en-US"/>
            </a:br>
            <a:r>
              <a:rPr lang="en-US"/>
              <a:t>When creating a value drawing, you need</a:t>
            </a:r>
          </a:p>
          <a:p>
            <a:r>
              <a:rPr lang="en-US"/>
              <a:t>to shift out of line-drawing mode, and the</a:t>
            </a:r>
          </a:p>
          <a:p>
            <a:r>
              <a:rPr lang="en-US"/>
              <a:t>best way to do this is to forbid yourself to</a:t>
            </a:r>
          </a:p>
          <a:p>
            <a:r>
              <a:rPr lang="en-US"/>
              <a:t>draw a line, and focus on </a:t>
            </a:r>
            <a:r>
              <a:rPr lang="en-US" i="1"/>
              <a:t>areas</a:t>
            </a:r>
            <a:r>
              <a:rPr lang="en-US"/>
              <a:t> of value.</a:t>
            </a:r>
          </a:p>
          <a:p>
            <a:r>
              <a:rPr lang="en-US"/>
              <a:t>You might use the lightest of lines to get</a:t>
            </a:r>
          </a:p>
          <a:p>
            <a:r>
              <a:rPr lang="en-US"/>
              <a:t>down the basic shapes. From there, build</a:t>
            </a:r>
          </a:p>
          <a:p>
            <a:r>
              <a:rPr lang="en-US"/>
              <a:t>up the shading. Often the 'outline' will be at</a:t>
            </a:r>
          </a:p>
          <a:p>
            <a:r>
              <a:rPr lang="en-US"/>
              <a:t>the join between two different values, and is</a:t>
            </a:r>
          </a:p>
          <a:p>
            <a:r>
              <a:rPr lang="en-US" i="1"/>
              <a:t>created by the contrast between the light</a:t>
            </a:r>
          </a:p>
          <a:p>
            <a:r>
              <a:rPr lang="en-US" i="1"/>
              <a:t>and dark area</a:t>
            </a:r>
            <a:r>
              <a:rPr lang="en-US"/>
              <a:t>. </a:t>
            </a:r>
          </a:p>
        </p:txBody>
      </p:sp>
      <p:pic>
        <p:nvPicPr>
          <p:cNvPr id="11268" name="Picture 2"/>
          <p:cNvPicPr>
            <a:picLocks noChangeAspect="1" noChangeArrowheads="1"/>
          </p:cNvPicPr>
          <p:nvPr/>
        </p:nvPicPr>
        <p:blipFill>
          <a:blip r:embed="rId2" cstate="print"/>
          <a:srcRect/>
          <a:stretch>
            <a:fillRect/>
          </a:stretch>
        </p:blipFill>
        <p:spPr bwMode="auto">
          <a:xfrm>
            <a:off x="5105400" y="2895600"/>
            <a:ext cx="36576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13315" name="Text Box 3"/>
          <p:cNvSpPr txBox="1">
            <a:spLocks noChangeArrowheads="1"/>
          </p:cNvSpPr>
          <p:nvPr/>
        </p:nvSpPr>
        <p:spPr bwMode="auto">
          <a:xfrm>
            <a:off x="3657600" y="304800"/>
            <a:ext cx="2667000" cy="823913"/>
          </a:xfrm>
          <a:prstGeom prst="rect">
            <a:avLst/>
          </a:prstGeom>
          <a:noFill/>
          <a:ln w="9525">
            <a:noFill/>
            <a:miter lim="800000"/>
            <a:headEnd/>
            <a:tailEnd/>
          </a:ln>
        </p:spPr>
        <p:txBody>
          <a:bodyPr>
            <a:spAutoFit/>
          </a:bodyPr>
          <a:lstStyle/>
          <a:p>
            <a:r>
              <a:rPr lang="en-US" sz="4800" b="1"/>
              <a:t>Shape</a:t>
            </a:r>
          </a:p>
        </p:txBody>
      </p:sp>
      <p:sp>
        <p:nvSpPr>
          <p:cNvPr id="13316" name="Text Box 4"/>
          <p:cNvSpPr txBox="1">
            <a:spLocks noChangeArrowheads="1"/>
          </p:cNvSpPr>
          <p:nvPr/>
        </p:nvSpPr>
        <p:spPr bwMode="auto">
          <a:xfrm>
            <a:off x="1447800" y="5678488"/>
            <a:ext cx="6477000" cy="707886"/>
          </a:xfrm>
          <a:prstGeom prst="rect">
            <a:avLst/>
          </a:prstGeom>
          <a:noFill/>
          <a:ln w="9525">
            <a:noFill/>
            <a:miter lim="800000"/>
            <a:headEnd/>
            <a:tailEnd/>
          </a:ln>
        </p:spPr>
        <p:txBody>
          <a:bodyPr>
            <a:spAutoFit/>
          </a:bodyPr>
          <a:lstStyle/>
          <a:p>
            <a:r>
              <a:rPr lang="en-US" sz="2000" dirty="0"/>
              <a:t>Shape is an area enclosed by line. It is 2-dimensional and can be organic or geometric in design. </a:t>
            </a:r>
          </a:p>
        </p:txBody>
      </p:sp>
      <p:pic>
        <p:nvPicPr>
          <p:cNvPr id="13317" name="Picture 8" descr="http://www.timesonline.co.uk/multimedia/archive/00385/rothko500_385090a.jpg"/>
          <p:cNvPicPr>
            <a:picLocks noChangeAspect="1" noChangeArrowheads="1"/>
          </p:cNvPicPr>
          <p:nvPr/>
        </p:nvPicPr>
        <p:blipFill>
          <a:blip r:embed="rId2" cstate="print"/>
          <a:srcRect/>
          <a:stretch>
            <a:fillRect/>
          </a:stretch>
        </p:blipFill>
        <p:spPr bwMode="auto">
          <a:xfrm>
            <a:off x="304800" y="762000"/>
            <a:ext cx="2486025" cy="3186113"/>
          </a:xfrm>
          <a:prstGeom prst="rect">
            <a:avLst/>
          </a:prstGeom>
          <a:noFill/>
          <a:ln w="9525">
            <a:noFill/>
            <a:miter lim="800000"/>
            <a:headEnd/>
            <a:tailEnd/>
          </a:ln>
        </p:spPr>
      </p:pic>
      <p:pic>
        <p:nvPicPr>
          <p:cNvPr id="13318" name="Picture 10" descr="http://pedagogie.ac-toulouse.fr/lyc-sarsan-lourdes/Sarsan/IMG/cache-266x400/icare_jazz_matisse_1942-266x400.jpg"/>
          <p:cNvPicPr>
            <a:picLocks noChangeAspect="1" noChangeArrowheads="1"/>
          </p:cNvPicPr>
          <p:nvPr/>
        </p:nvPicPr>
        <p:blipFill>
          <a:blip r:embed="rId3" cstate="print"/>
          <a:srcRect/>
          <a:stretch>
            <a:fillRect/>
          </a:stretch>
        </p:blipFill>
        <p:spPr bwMode="auto">
          <a:xfrm>
            <a:off x="3179763" y="2514600"/>
            <a:ext cx="1925637" cy="2895600"/>
          </a:xfrm>
          <a:prstGeom prst="rect">
            <a:avLst/>
          </a:prstGeom>
          <a:noFill/>
          <a:ln w="9525">
            <a:noFill/>
            <a:miter lim="800000"/>
            <a:headEnd/>
            <a:tailEnd/>
          </a:ln>
        </p:spPr>
      </p:pic>
      <p:pic>
        <p:nvPicPr>
          <p:cNvPr id="13319" name="Picture 10" descr="Untitled-1.gif"/>
          <p:cNvPicPr>
            <a:picLocks noChangeAspect="1"/>
          </p:cNvPicPr>
          <p:nvPr/>
        </p:nvPicPr>
        <p:blipFill>
          <a:blip r:embed="rId4" cstate="print"/>
          <a:srcRect/>
          <a:stretch>
            <a:fillRect/>
          </a:stretch>
        </p:blipFill>
        <p:spPr bwMode="auto">
          <a:xfrm>
            <a:off x="5318125" y="1676400"/>
            <a:ext cx="3444875" cy="24217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467600" cy="685800"/>
          </a:xfrm>
        </p:spPr>
        <p:txBody>
          <a:bodyPr>
            <a:normAutofit fontScale="90000"/>
          </a:bodyPr>
          <a:lstStyle/>
          <a:p>
            <a:pPr>
              <a:defRPr/>
            </a:pPr>
            <a:r>
              <a:rPr lang="en-US" dirty="0" smtClean="0"/>
              <a:t>Using Shapes to Draw Figures</a:t>
            </a:r>
            <a:endParaRPr lang="en-US" dirty="0"/>
          </a:p>
        </p:txBody>
      </p:sp>
      <p:pic>
        <p:nvPicPr>
          <p:cNvPr id="14339" name="Picture 2"/>
          <p:cNvPicPr>
            <a:picLocks noChangeAspect="1" noChangeArrowheads="1"/>
          </p:cNvPicPr>
          <p:nvPr/>
        </p:nvPicPr>
        <p:blipFill>
          <a:blip r:embed="rId2" cstate="print"/>
          <a:srcRect/>
          <a:stretch>
            <a:fillRect/>
          </a:stretch>
        </p:blipFill>
        <p:spPr bwMode="auto">
          <a:xfrm>
            <a:off x="914400" y="1828800"/>
            <a:ext cx="3352800" cy="1380565"/>
          </a:xfrm>
          <a:prstGeom prst="rect">
            <a:avLst/>
          </a:prstGeom>
          <a:noFill/>
          <a:ln w="9525">
            <a:noFill/>
            <a:miter lim="800000"/>
            <a:headEnd/>
            <a:tailEnd/>
          </a:ln>
        </p:spPr>
      </p:pic>
      <p:pic>
        <p:nvPicPr>
          <p:cNvPr id="14340" name="Picture 3"/>
          <p:cNvPicPr>
            <a:picLocks noChangeAspect="1" noChangeArrowheads="1"/>
          </p:cNvPicPr>
          <p:nvPr/>
        </p:nvPicPr>
        <p:blipFill>
          <a:blip r:embed="rId3" cstate="print"/>
          <a:srcRect/>
          <a:stretch>
            <a:fillRect/>
          </a:stretch>
        </p:blipFill>
        <p:spPr bwMode="auto">
          <a:xfrm>
            <a:off x="5181600" y="1524000"/>
            <a:ext cx="3429000" cy="2286000"/>
          </a:xfrm>
          <a:prstGeom prst="rect">
            <a:avLst/>
          </a:prstGeom>
          <a:noFill/>
          <a:ln w="9525">
            <a:noFill/>
            <a:miter lim="800000"/>
            <a:headEnd/>
            <a:tailEnd/>
          </a:ln>
        </p:spPr>
      </p:pic>
      <p:pic>
        <p:nvPicPr>
          <p:cNvPr id="14341" name="Picture 4"/>
          <p:cNvPicPr>
            <a:picLocks noChangeAspect="1" noChangeArrowheads="1"/>
          </p:cNvPicPr>
          <p:nvPr/>
        </p:nvPicPr>
        <p:blipFill>
          <a:blip r:embed="rId4" cstate="print"/>
          <a:srcRect/>
          <a:stretch>
            <a:fillRect/>
          </a:stretch>
        </p:blipFill>
        <p:spPr bwMode="auto">
          <a:xfrm>
            <a:off x="533400" y="3505200"/>
            <a:ext cx="4419600" cy="294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15363" name="Text Box 3"/>
          <p:cNvSpPr txBox="1">
            <a:spLocks noChangeArrowheads="1"/>
          </p:cNvSpPr>
          <p:nvPr/>
        </p:nvSpPr>
        <p:spPr bwMode="auto">
          <a:xfrm>
            <a:off x="3581400" y="304800"/>
            <a:ext cx="2667000" cy="823913"/>
          </a:xfrm>
          <a:prstGeom prst="rect">
            <a:avLst/>
          </a:prstGeom>
          <a:noFill/>
          <a:ln w="9525">
            <a:noFill/>
            <a:miter lim="800000"/>
            <a:headEnd/>
            <a:tailEnd/>
          </a:ln>
        </p:spPr>
        <p:txBody>
          <a:bodyPr>
            <a:spAutoFit/>
          </a:bodyPr>
          <a:lstStyle/>
          <a:p>
            <a:r>
              <a:rPr lang="en-US" sz="4800" b="1"/>
              <a:t>Form</a:t>
            </a:r>
          </a:p>
        </p:txBody>
      </p:sp>
      <p:sp>
        <p:nvSpPr>
          <p:cNvPr id="15364" name="Text Box 4"/>
          <p:cNvSpPr txBox="1">
            <a:spLocks noChangeArrowheads="1"/>
          </p:cNvSpPr>
          <p:nvPr/>
        </p:nvSpPr>
        <p:spPr bwMode="auto">
          <a:xfrm>
            <a:off x="685800" y="5029200"/>
            <a:ext cx="7848600" cy="1631216"/>
          </a:xfrm>
          <a:prstGeom prst="rect">
            <a:avLst/>
          </a:prstGeom>
          <a:noFill/>
          <a:ln w="9525">
            <a:noFill/>
            <a:miter lim="800000"/>
            <a:headEnd/>
            <a:tailEnd/>
          </a:ln>
        </p:spPr>
        <p:txBody>
          <a:bodyPr>
            <a:spAutoFit/>
          </a:bodyPr>
          <a:lstStyle/>
          <a:p>
            <a:pPr>
              <a:spcBef>
                <a:spcPct val="50000"/>
              </a:spcBef>
            </a:pPr>
            <a:r>
              <a:rPr lang="en-US" sz="2000" dirty="0"/>
              <a:t>Technically speaking, Forms are 3-Dimensional as opposed to shape which describes 2-Dimensional elements. Forms occupy actual space and can be seen from all angles and re-positioned. Shapes only give the illusion that they occupy space. However, the two terms are often used to refer to the same thing</a:t>
            </a:r>
          </a:p>
        </p:txBody>
      </p:sp>
      <p:pic>
        <p:nvPicPr>
          <p:cNvPr id="15365" name="Picture 7" descr="http://www.iwantamonkey.com/images/mueckindenmark.jpg"/>
          <p:cNvPicPr>
            <a:picLocks noChangeAspect="1" noChangeArrowheads="1"/>
          </p:cNvPicPr>
          <p:nvPr/>
        </p:nvPicPr>
        <p:blipFill>
          <a:blip r:embed="rId2" cstate="print"/>
          <a:srcRect/>
          <a:stretch>
            <a:fillRect/>
          </a:stretch>
        </p:blipFill>
        <p:spPr bwMode="auto">
          <a:xfrm>
            <a:off x="381000" y="1411524"/>
            <a:ext cx="3200400" cy="2255601"/>
          </a:xfrm>
          <a:prstGeom prst="rect">
            <a:avLst/>
          </a:prstGeom>
          <a:noFill/>
          <a:ln w="9525">
            <a:noFill/>
            <a:miter lim="800000"/>
            <a:headEnd/>
            <a:tailEnd/>
          </a:ln>
        </p:spPr>
      </p:pic>
      <p:pic>
        <p:nvPicPr>
          <p:cNvPr id="15366" name="Picture 9" descr="http://www.manfred-bleffert.net/images/sculpture1.jpg"/>
          <p:cNvPicPr>
            <a:picLocks noChangeAspect="1" noChangeArrowheads="1"/>
          </p:cNvPicPr>
          <p:nvPr/>
        </p:nvPicPr>
        <p:blipFill>
          <a:blip r:embed="rId3" cstate="print"/>
          <a:srcRect/>
          <a:stretch>
            <a:fillRect/>
          </a:stretch>
        </p:blipFill>
        <p:spPr bwMode="auto">
          <a:xfrm>
            <a:off x="5867400" y="1219200"/>
            <a:ext cx="2590800" cy="1940068"/>
          </a:xfrm>
          <a:prstGeom prst="rect">
            <a:avLst/>
          </a:prstGeom>
          <a:noFill/>
          <a:ln w="9525">
            <a:noFill/>
            <a:miter lim="800000"/>
            <a:headEnd/>
            <a:tailEnd/>
          </a:ln>
        </p:spPr>
      </p:pic>
      <p:pic>
        <p:nvPicPr>
          <p:cNvPr id="15367" name="Picture 8" descr="http://www.enterthebible.org/assets/etb/images/screen/Hands_of_God_and_Adam.jpg"/>
          <p:cNvPicPr>
            <a:picLocks noChangeAspect="1" noChangeArrowheads="1"/>
          </p:cNvPicPr>
          <p:nvPr/>
        </p:nvPicPr>
        <p:blipFill>
          <a:blip r:embed="rId4" cstate="print"/>
          <a:srcRect/>
          <a:stretch>
            <a:fillRect/>
          </a:stretch>
        </p:blipFill>
        <p:spPr bwMode="auto">
          <a:xfrm>
            <a:off x="4114800" y="3349625"/>
            <a:ext cx="2209800" cy="145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16387" name="Text Box 3"/>
          <p:cNvSpPr txBox="1">
            <a:spLocks noChangeArrowheads="1"/>
          </p:cNvSpPr>
          <p:nvPr/>
        </p:nvSpPr>
        <p:spPr bwMode="auto">
          <a:xfrm>
            <a:off x="3276600" y="304800"/>
            <a:ext cx="2667000" cy="823913"/>
          </a:xfrm>
          <a:prstGeom prst="rect">
            <a:avLst/>
          </a:prstGeom>
          <a:noFill/>
          <a:ln w="9525">
            <a:noFill/>
            <a:miter lim="800000"/>
            <a:headEnd/>
            <a:tailEnd/>
          </a:ln>
        </p:spPr>
        <p:txBody>
          <a:bodyPr>
            <a:spAutoFit/>
          </a:bodyPr>
          <a:lstStyle/>
          <a:p>
            <a:r>
              <a:rPr lang="en-US" sz="4800" b="1"/>
              <a:t>Texture</a:t>
            </a:r>
          </a:p>
        </p:txBody>
      </p:sp>
      <p:sp>
        <p:nvSpPr>
          <p:cNvPr id="16388" name="Text Box 4"/>
          <p:cNvSpPr txBox="1">
            <a:spLocks noChangeArrowheads="1"/>
          </p:cNvSpPr>
          <p:nvPr/>
        </p:nvSpPr>
        <p:spPr bwMode="auto">
          <a:xfrm>
            <a:off x="1066800" y="5441950"/>
            <a:ext cx="7772400" cy="1015663"/>
          </a:xfrm>
          <a:prstGeom prst="rect">
            <a:avLst/>
          </a:prstGeom>
          <a:noFill/>
          <a:ln w="9525">
            <a:noFill/>
            <a:miter lim="800000"/>
            <a:headEnd/>
            <a:tailEnd/>
          </a:ln>
        </p:spPr>
        <p:txBody>
          <a:bodyPr>
            <a:spAutoFit/>
          </a:bodyPr>
          <a:lstStyle/>
          <a:p>
            <a:pPr>
              <a:spcBef>
                <a:spcPct val="50000"/>
              </a:spcBef>
            </a:pPr>
            <a:r>
              <a:rPr lang="en-US" sz="2000" dirty="0"/>
              <a:t>Texture is the actual surface feel of an area or, in the case of 2-Dimensional work, the simulated appearance of roughness, smoothness or other textures. </a:t>
            </a:r>
          </a:p>
        </p:txBody>
      </p:sp>
      <p:pic>
        <p:nvPicPr>
          <p:cNvPr id="16389" name="Picture 7" descr="http://alethakuschan.files.wordpress.com/2008/08/vangogh-drawing.jpg"/>
          <p:cNvPicPr>
            <a:picLocks noChangeAspect="1" noChangeArrowheads="1"/>
          </p:cNvPicPr>
          <p:nvPr/>
        </p:nvPicPr>
        <p:blipFill>
          <a:blip r:embed="rId2" cstate="print"/>
          <a:srcRect/>
          <a:stretch>
            <a:fillRect/>
          </a:stretch>
        </p:blipFill>
        <p:spPr bwMode="auto">
          <a:xfrm>
            <a:off x="304800" y="1219200"/>
            <a:ext cx="2516188" cy="3359150"/>
          </a:xfrm>
          <a:prstGeom prst="rect">
            <a:avLst/>
          </a:prstGeom>
          <a:noFill/>
          <a:ln w="9525">
            <a:noFill/>
            <a:miter lim="800000"/>
            <a:headEnd/>
            <a:tailEnd/>
          </a:ln>
        </p:spPr>
      </p:pic>
      <p:pic>
        <p:nvPicPr>
          <p:cNvPr id="16390" name="Picture 9" descr="http://www.chgs.umn.edu/museum/responses/bak/images/Ghettodetail.jpg"/>
          <p:cNvPicPr>
            <a:picLocks noChangeAspect="1" noChangeArrowheads="1"/>
          </p:cNvPicPr>
          <p:nvPr/>
        </p:nvPicPr>
        <p:blipFill>
          <a:blip r:embed="rId3" cstate="print"/>
          <a:srcRect/>
          <a:stretch>
            <a:fillRect/>
          </a:stretch>
        </p:blipFill>
        <p:spPr bwMode="auto">
          <a:xfrm>
            <a:off x="6400800" y="1524000"/>
            <a:ext cx="2513013" cy="3503613"/>
          </a:xfrm>
          <a:prstGeom prst="rect">
            <a:avLst/>
          </a:prstGeom>
          <a:noFill/>
          <a:ln w="9525">
            <a:noFill/>
            <a:miter lim="800000"/>
            <a:headEnd/>
            <a:tailEnd/>
          </a:ln>
        </p:spPr>
      </p:pic>
      <p:pic>
        <p:nvPicPr>
          <p:cNvPr id="16391" name="Picture 11" descr="http://www.monetalia.com/paintings/monet-irises-monets-garden.jpg"/>
          <p:cNvPicPr>
            <a:picLocks noChangeAspect="1" noChangeArrowheads="1"/>
          </p:cNvPicPr>
          <p:nvPr/>
        </p:nvPicPr>
        <p:blipFill>
          <a:blip r:embed="rId4" cstate="print"/>
          <a:srcRect/>
          <a:stretch>
            <a:fillRect/>
          </a:stretch>
        </p:blipFill>
        <p:spPr bwMode="auto">
          <a:xfrm>
            <a:off x="3048000" y="2209800"/>
            <a:ext cx="3143250" cy="2703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2879725" y="417513"/>
            <a:ext cx="184150" cy="366712"/>
          </a:xfrm>
          <a:prstGeom prst="rect">
            <a:avLst/>
          </a:prstGeom>
          <a:noFill/>
          <a:ln w="9525">
            <a:noFill/>
            <a:miter lim="800000"/>
            <a:headEnd/>
            <a:tailEnd/>
          </a:ln>
        </p:spPr>
        <p:txBody>
          <a:bodyPr wrap="none">
            <a:spAutoFit/>
          </a:bodyPr>
          <a:lstStyle/>
          <a:p>
            <a:endParaRPr lang="en-US"/>
          </a:p>
        </p:txBody>
      </p:sp>
      <p:sp>
        <p:nvSpPr>
          <p:cNvPr id="17411" name="Text Box 3"/>
          <p:cNvSpPr txBox="1">
            <a:spLocks noChangeArrowheads="1"/>
          </p:cNvSpPr>
          <p:nvPr/>
        </p:nvSpPr>
        <p:spPr bwMode="auto">
          <a:xfrm>
            <a:off x="3352800" y="304800"/>
            <a:ext cx="2667000" cy="823913"/>
          </a:xfrm>
          <a:prstGeom prst="rect">
            <a:avLst/>
          </a:prstGeom>
          <a:noFill/>
          <a:ln w="9525">
            <a:noFill/>
            <a:miter lim="800000"/>
            <a:headEnd/>
            <a:tailEnd/>
          </a:ln>
        </p:spPr>
        <p:txBody>
          <a:bodyPr>
            <a:spAutoFit/>
          </a:bodyPr>
          <a:lstStyle/>
          <a:p>
            <a:r>
              <a:rPr lang="en-US" sz="4800" b="1"/>
              <a:t>Space</a:t>
            </a:r>
          </a:p>
        </p:txBody>
      </p:sp>
      <p:sp>
        <p:nvSpPr>
          <p:cNvPr id="17412" name="Text Box 4"/>
          <p:cNvSpPr txBox="1">
            <a:spLocks noChangeArrowheads="1"/>
          </p:cNvSpPr>
          <p:nvPr/>
        </p:nvSpPr>
        <p:spPr bwMode="auto">
          <a:xfrm>
            <a:off x="914400" y="4800600"/>
            <a:ext cx="7315200" cy="1631216"/>
          </a:xfrm>
          <a:prstGeom prst="rect">
            <a:avLst/>
          </a:prstGeom>
          <a:noFill/>
          <a:ln w="9525">
            <a:noFill/>
            <a:miter lim="800000"/>
            <a:headEnd/>
            <a:tailEnd/>
          </a:ln>
        </p:spPr>
        <p:txBody>
          <a:bodyPr>
            <a:spAutoFit/>
          </a:bodyPr>
          <a:lstStyle/>
          <a:p>
            <a:r>
              <a:rPr lang="en-US" sz="2000" dirty="0"/>
              <a:t>Space can be positive or negative. On a 2-Dimensional surface the drawn objects constitute the positive space, while the background or surrounding area is the negative space. With a 3-Dimensional object positive space is the object itself while the negative space is the area cut through or surrounding that object.</a:t>
            </a:r>
          </a:p>
        </p:txBody>
      </p:sp>
      <p:pic>
        <p:nvPicPr>
          <p:cNvPr id="17413" name="Picture 7" descr="http://www.artsconnected.org/media/b3/6c/524770c7f6086f099b5ce45673b2/1024/768/22548.jpg"/>
          <p:cNvPicPr>
            <a:picLocks noChangeAspect="1" noChangeArrowheads="1"/>
          </p:cNvPicPr>
          <p:nvPr/>
        </p:nvPicPr>
        <p:blipFill>
          <a:blip r:embed="rId2" cstate="print"/>
          <a:srcRect/>
          <a:stretch>
            <a:fillRect/>
          </a:stretch>
        </p:blipFill>
        <p:spPr bwMode="auto">
          <a:xfrm>
            <a:off x="5029200" y="2438400"/>
            <a:ext cx="3810000" cy="1878013"/>
          </a:xfrm>
          <a:prstGeom prst="rect">
            <a:avLst/>
          </a:prstGeom>
          <a:noFill/>
          <a:ln w="9525">
            <a:noFill/>
            <a:miter lim="800000"/>
            <a:headEnd/>
            <a:tailEnd/>
          </a:ln>
        </p:spPr>
      </p:pic>
      <p:pic>
        <p:nvPicPr>
          <p:cNvPr id="17414" name="Picture 9" descr="http://www.hotcourses.com/commimg/myhotcourses/institution/myhc_5353_490px.jpg"/>
          <p:cNvPicPr>
            <a:picLocks noChangeAspect="1" noChangeArrowheads="1"/>
          </p:cNvPicPr>
          <p:nvPr/>
        </p:nvPicPr>
        <p:blipFill>
          <a:blip r:embed="rId3" cstate="print"/>
          <a:srcRect/>
          <a:stretch>
            <a:fillRect/>
          </a:stretch>
        </p:blipFill>
        <p:spPr bwMode="auto">
          <a:xfrm>
            <a:off x="381000" y="1447800"/>
            <a:ext cx="4148138"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077200" cy="1143000"/>
          </a:xfrm>
        </p:spPr>
        <p:txBody>
          <a:bodyPr>
            <a:noAutofit/>
          </a:bodyPr>
          <a:lstStyle/>
          <a:p>
            <a:r>
              <a:rPr lang="en-US" sz="8000" dirty="0" smtClean="0">
                <a:solidFill>
                  <a:schemeClr val="accent2">
                    <a:lumMod val="60000"/>
                    <a:lumOff val="40000"/>
                  </a:schemeClr>
                </a:solidFill>
              </a:rPr>
              <a:t>Sketch the Design</a:t>
            </a:r>
            <a:endParaRPr lang="en-US" sz="8000" dirty="0">
              <a:solidFill>
                <a:schemeClr val="accent2">
                  <a:lumMod val="60000"/>
                  <a:lumOff val="40000"/>
                </a:schemeClr>
              </a:solidFill>
            </a:endParaRPr>
          </a:p>
        </p:txBody>
      </p:sp>
      <p:sp>
        <p:nvSpPr>
          <p:cNvPr id="4" name="TextBox 3"/>
          <p:cNvSpPr txBox="1"/>
          <p:nvPr/>
        </p:nvSpPr>
        <p:spPr>
          <a:xfrm>
            <a:off x="457200" y="1524000"/>
            <a:ext cx="3733800" cy="5139869"/>
          </a:xfrm>
          <a:prstGeom prst="rect">
            <a:avLst/>
          </a:prstGeom>
          <a:noFill/>
        </p:spPr>
        <p:txBody>
          <a:bodyPr wrap="square" rtlCol="0">
            <a:spAutoFit/>
          </a:bodyPr>
          <a:lstStyle/>
          <a:p>
            <a:r>
              <a:rPr lang="en-US" sz="3200" dirty="0" smtClean="0"/>
              <a:t>Principles of Design:</a:t>
            </a:r>
          </a:p>
          <a:p>
            <a:r>
              <a:rPr lang="en-US" sz="2800" dirty="0" smtClean="0"/>
              <a:t>Balance</a:t>
            </a:r>
          </a:p>
          <a:p>
            <a:r>
              <a:rPr lang="en-US" sz="2800" dirty="0" smtClean="0"/>
              <a:t>Rhythm</a:t>
            </a:r>
          </a:p>
          <a:p>
            <a:r>
              <a:rPr lang="en-US" sz="2800" dirty="0" smtClean="0"/>
              <a:t>Emphasis</a:t>
            </a:r>
          </a:p>
          <a:p>
            <a:r>
              <a:rPr lang="en-US" sz="2800" dirty="0" smtClean="0"/>
              <a:t>Movement</a:t>
            </a:r>
          </a:p>
          <a:p>
            <a:r>
              <a:rPr lang="en-US" sz="2800" dirty="0" smtClean="0"/>
              <a:t>Contrast</a:t>
            </a:r>
          </a:p>
          <a:p>
            <a:r>
              <a:rPr lang="en-US" sz="2800" dirty="0" smtClean="0"/>
              <a:t>Pattern</a:t>
            </a:r>
          </a:p>
          <a:p>
            <a:r>
              <a:rPr lang="en-US" sz="2800" dirty="0" smtClean="0"/>
              <a:t>Unity (Harmony)</a:t>
            </a:r>
            <a:br>
              <a:rPr lang="en-US" sz="2800" dirty="0" smtClean="0"/>
            </a:br>
            <a:r>
              <a:rPr lang="en-US" sz="2800" dirty="0" smtClean="0"/>
              <a:t/>
            </a:r>
            <a:br>
              <a:rPr lang="en-US" sz="2800" dirty="0" smtClean="0"/>
            </a:br>
            <a:r>
              <a:rPr lang="en-US" dirty="0" smtClean="0"/>
              <a:t> The Principles of Design are a set of guidelines used to plan a work of art so it will have the strongest impact on the viewer.</a:t>
            </a:r>
          </a:p>
        </p:txBody>
      </p:sp>
      <p:pic>
        <p:nvPicPr>
          <p:cNvPr id="12" name="Picture 4" descr="sesshu"/>
          <p:cNvPicPr>
            <a:picLocks noChangeAspect="1" noChangeArrowheads="1"/>
          </p:cNvPicPr>
          <p:nvPr/>
        </p:nvPicPr>
        <p:blipFill>
          <a:blip r:embed="rId2" cstate="print"/>
          <a:srcRect/>
          <a:stretch>
            <a:fillRect/>
          </a:stretch>
        </p:blipFill>
        <p:spPr bwMode="auto">
          <a:xfrm>
            <a:off x="4623511" y="1752600"/>
            <a:ext cx="1472489" cy="1295400"/>
          </a:xfrm>
          <a:prstGeom prst="rect">
            <a:avLst/>
          </a:prstGeom>
          <a:noFill/>
          <a:ln w="9525">
            <a:noFill/>
            <a:miter lim="800000"/>
            <a:headEnd/>
            <a:tailEnd/>
          </a:ln>
        </p:spPr>
      </p:pic>
      <p:pic>
        <p:nvPicPr>
          <p:cNvPr id="13" name="Picture 6" descr="pieta_bouguer"/>
          <p:cNvPicPr>
            <a:picLocks noChangeAspect="1" noChangeArrowheads="1"/>
          </p:cNvPicPr>
          <p:nvPr/>
        </p:nvPicPr>
        <p:blipFill>
          <a:blip r:embed="rId3" cstate="print"/>
          <a:srcRect/>
          <a:stretch>
            <a:fillRect/>
          </a:stretch>
        </p:blipFill>
        <p:spPr bwMode="auto">
          <a:xfrm>
            <a:off x="3864864" y="3124200"/>
            <a:ext cx="1164336" cy="1828800"/>
          </a:xfrm>
          <a:prstGeom prst="rect">
            <a:avLst/>
          </a:prstGeom>
          <a:noFill/>
          <a:ln w="9525">
            <a:noFill/>
            <a:miter lim="800000"/>
            <a:headEnd/>
            <a:tailEnd/>
          </a:ln>
        </p:spPr>
      </p:pic>
      <p:pic>
        <p:nvPicPr>
          <p:cNvPr id="14" name="Picture 7" descr="dance_hermitage"/>
          <p:cNvPicPr>
            <a:picLocks noChangeAspect="1" noChangeArrowheads="1"/>
          </p:cNvPicPr>
          <p:nvPr/>
        </p:nvPicPr>
        <p:blipFill>
          <a:blip r:embed="rId4" cstate="print"/>
          <a:srcRect/>
          <a:stretch>
            <a:fillRect/>
          </a:stretch>
        </p:blipFill>
        <p:spPr bwMode="auto">
          <a:xfrm>
            <a:off x="5410200" y="3505200"/>
            <a:ext cx="1704975" cy="1143000"/>
          </a:xfrm>
          <a:prstGeom prst="rect">
            <a:avLst/>
          </a:prstGeom>
          <a:noFill/>
          <a:ln w="9525">
            <a:noFill/>
            <a:miter lim="800000"/>
            <a:headEnd/>
            <a:tailEnd/>
          </a:ln>
        </p:spPr>
      </p:pic>
      <p:pic>
        <p:nvPicPr>
          <p:cNvPr id="15" name="Picture 5" descr="WT-BananaSplits"/>
          <p:cNvPicPr>
            <a:picLocks noChangeAspect="1" noChangeArrowheads="1"/>
          </p:cNvPicPr>
          <p:nvPr/>
        </p:nvPicPr>
        <p:blipFill>
          <a:blip r:embed="rId5" cstate="print"/>
          <a:srcRect/>
          <a:stretch>
            <a:fillRect/>
          </a:stretch>
        </p:blipFill>
        <p:spPr bwMode="auto">
          <a:xfrm>
            <a:off x="6477000" y="1905000"/>
            <a:ext cx="1782763" cy="1365250"/>
          </a:xfrm>
          <a:prstGeom prst="rect">
            <a:avLst/>
          </a:prstGeom>
          <a:noFill/>
          <a:ln w="9525">
            <a:noFill/>
            <a:miter lim="800000"/>
            <a:headEnd/>
            <a:tailEnd/>
          </a:ln>
        </p:spPr>
      </p:pic>
      <p:pic>
        <p:nvPicPr>
          <p:cNvPr id="16" name="Picture 6" descr="warhol"/>
          <p:cNvPicPr>
            <a:picLocks noChangeAspect="1" noChangeArrowheads="1"/>
          </p:cNvPicPr>
          <p:nvPr/>
        </p:nvPicPr>
        <p:blipFill>
          <a:blip r:embed="rId6" cstate="print"/>
          <a:srcRect/>
          <a:stretch>
            <a:fillRect/>
          </a:stretch>
        </p:blipFill>
        <p:spPr bwMode="auto">
          <a:xfrm>
            <a:off x="7315200" y="3810000"/>
            <a:ext cx="1447800" cy="1506538"/>
          </a:xfrm>
          <a:prstGeom prst="rect">
            <a:avLst/>
          </a:prstGeom>
          <a:noFill/>
          <a:ln w="9525">
            <a:noFill/>
            <a:miter lim="800000"/>
            <a:headEnd/>
            <a:tailEnd/>
          </a:ln>
        </p:spPr>
      </p:pic>
      <p:pic>
        <p:nvPicPr>
          <p:cNvPr id="17" name="Picture 6" descr="image021"/>
          <p:cNvPicPr>
            <a:picLocks noChangeAspect="1" noChangeArrowheads="1"/>
          </p:cNvPicPr>
          <p:nvPr/>
        </p:nvPicPr>
        <p:blipFill>
          <a:blip r:embed="rId7" cstate="print"/>
          <a:srcRect/>
          <a:stretch>
            <a:fillRect/>
          </a:stretch>
        </p:blipFill>
        <p:spPr bwMode="auto">
          <a:xfrm>
            <a:off x="4397375" y="5029200"/>
            <a:ext cx="1470025" cy="1438275"/>
          </a:xfrm>
          <a:prstGeom prst="rect">
            <a:avLst/>
          </a:prstGeom>
          <a:noFill/>
          <a:ln w="9525">
            <a:noFill/>
            <a:miter lim="800000"/>
            <a:headEnd/>
            <a:tailEnd/>
          </a:ln>
        </p:spPr>
      </p:pic>
      <p:pic>
        <p:nvPicPr>
          <p:cNvPr id="18" name="ipf8Vl0H-bP1Nu2UM:" descr="flesh-in-harmony"/>
          <p:cNvPicPr>
            <a:picLocks noChangeAspect="1" noChangeArrowheads="1"/>
          </p:cNvPicPr>
          <p:nvPr/>
        </p:nvPicPr>
        <p:blipFill>
          <a:blip r:embed="rId8" cstate="print"/>
          <a:srcRect/>
          <a:stretch>
            <a:fillRect/>
          </a:stretch>
        </p:blipFill>
        <p:spPr bwMode="auto">
          <a:xfrm>
            <a:off x="6019800" y="4876800"/>
            <a:ext cx="1199102" cy="1589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3"/>
          <p:cNvSpPr txBox="1">
            <a:spLocks noChangeArrowheads="1"/>
          </p:cNvSpPr>
          <p:nvPr/>
        </p:nvSpPr>
        <p:spPr bwMode="auto">
          <a:xfrm>
            <a:off x="3413125" y="228600"/>
            <a:ext cx="2606675" cy="823913"/>
          </a:xfrm>
          <a:prstGeom prst="rect">
            <a:avLst/>
          </a:prstGeom>
          <a:noFill/>
          <a:ln w="9525">
            <a:noFill/>
            <a:miter lim="800000"/>
            <a:headEnd/>
            <a:tailEnd/>
          </a:ln>
        </p:spPr>
        <p:txBody>
          <a:bodyPr>
            <a:spAutoFit/>
          </a:bodyPr>
          <a:lstStyle/>
          <a:p>
            <a:r>
              <a:rPr lang="en-US" sz="4800" b="1"/>
              <a:t>Balance</a:t>
            </a:r>
          </a:p>
        </p:txBody>
      </p:sp>
      <p:sp>
        <p:nvSpPr>
          <p:cNvPr id="19459" name="Text Box 4"/>
          <p:cNvSpPr txBox="1">
            <a:spLocks noChangeArrowheads="1"/>
          </p:cNvSpPr>
          <p:nvPr/>
        </p:nvSpPr>
        <p:spPr bwMode="auto">
          <a:xfrm>
            <a:off x="304800" y="4724400"/>
            <a:ext cx="8610600" cy="1323439"/>
          </a:xfrm>
          <a:prstGeom prst="rect">
            <a:avLst/>
          </a:prstGeom>
          <a:noFill/>
          <a:ln w="9525">
            <a:noFill/>
            <a:miter lim="800000"/>
            <a:headEnd/>
            <a:tailEnd/>
          </a:ln>
        </p:spPr>
        <p:txBody>
          <a:bodyPr wrap="square">
            <a:spAutoFit/>
          </a:bodyPr>
          <a:lstStyle/>
          <a:p>
            <a:r>
              <a:rPr lang="en-US" sz="2000" dirty="0"/>
              <a:t>Balance is the visual weight of an artwork. There are 3 types of </a:t>
            </a:r>
            <a:r>
              <a:rPr lang="en-US" sz="2000" dirty="0" smtClean="0"/>
              <a:t>balance:</a:t>
            </a:r>
            <a:endParaRPr lang="en-US" sz="2000" dirty="0"/>
          </a:p>
          <a:p>
            <a:r>
              <a:rPr lang="en-US" sz="2000" b="1" dirty="0">
                <a:solidFill>
                  <a:schemeClr val="bg1"/>
                </a:solidFill>
              </a:rPr>
              <a:t>Symmetrical Balance: </a:t>
            </a:r>
            <a:r>
              <a:rPr lang="en-US" sz="2000" dirty="0" smtClean="0"/>
              <a:t>When </a:t>
            </a:r>
            <a:r>
              <a:rPr lang="en-US" sz="2000" dirty="0"/>
              <a:t>both sides of an artwork appear to be similar.</a:t>
            </a:r>
          </a:p>
          <a:p>
            <a:r>
              <a:rPr lang="en-US" sz="2000" b="1" dirty="0">
                <a:solidFill>
                  <a:schemeClr val="bg1"/>
                </a:solidFill>
              </a:rPr>
              <a:t>Asymmetrical Balance: </a:t>
            </a:r>
            <a:r>
              <a:rPr lang="en-US" sz="2000" dirty="0" smtClean="0"/>
              <a:t>When </a:t>
            </a:r>
            <a:r>
              <a:rPr lang="en-US" sz="2000" dirty="0"/>
              <a:t>two sides of an artwork are </a:t>
            </a:r>
            <a:r>
              <a:rPr lang="en-US" sz="2000" dirty="0" smtClean="0"/>
              <a:t>different.</a:t>
            </a:r>
          </a:p>
          <a:p>
            <a:r>
              <a:rPr lang="en-US" sz="2000" b="1" dirty="0" smtClean="0">
                <a:solidFill>
                  <a:schemeClr val="bg1"/>
                </a:solidFill>
              </a:rPr>
              <a:t>Radial </a:t>
            </a:r>
            <a:r>
              <a:rPr lang="en-US" sz="2000" b="1" dirty="0">
                <a:solidFill>
                  <a:schemeClr val="bg1"/>
                </a:solidFill>
              </a:rPr>
              <a:t>Balance: </a:t>
            </a:r>
            <a:r>
              <a:rPr lang="en-US" sz="2000" dirty="0" smtClean="0"/>
              <a:t>Emanating </a:t>
            </a:r>
            <a:r>
              <a:rPr lang="en-US" sz="2000" dirty="0"/>
              <a:t>from a central point</a:t>
            </a:r>
          </a:p>
        </p:txBody>
      </p:sp>
      <p:pic>
        <p:nvPicPr>
          <p:cNvPr id="19460" name="Picture 5" descr="sesshu"/>
          <p:cNvPicPr>
            <a:picLocks noChangeAspect="1" noChangeArrowheads="1"/>
          </p:cNvPicPr>
          <p:nvPr/>
        </p:nvPicPr>
        <p:blipFill>
          <a:blip r:embed="rId2" cstate="print"/>
          <a:srcRect/>
          <a:stretch>
            <a:fillRect/>
          </a:stretch>
        </p:blipFill>
        <p:spPr bwMode="auto">
          <a:xfrm>
            <a:off x="3581400" y="1428750"/>
            <a:ext cx="2514600" cy="2212975"/>
          </a:xfrm>
          <a:prstGeom prst="rect">
            <a:avLst/>
          </a:prstGeom>
          <a:noFill/>
          <a:ln w="9525">
            <a:noFill/>
            <a:miter lim="800000"/>
            <a:headEnd/>
            <a:tailEnd/>
          </a:ln>
        </p:spPr>
      </p:pic>
      <p:pic>
        <p:nvPicPr>
          <p:cNvPr id="19461" name="Picture 7" descr="Free Artistic Wallpaper : Georgia O'Keeffe - White Flower on Red Earth"/>
          <p:cNvPicPr>
            <a:picLocks noChangeAspect="1" noChangeArrowheads="1"/>
          </p:cNvPicPr>
          <p:nvPr/>
        </p:nvPicPr>
        <p:blipFill>
          <a:blip r:embed="rId3" cstate="print"/>
          <a:srcRect/>
          <a:stretch>
            <a:fillRect/>
          </a:stretch>
        </p:blipFill>
        <p:spPr bwMode="auto">
          <a:xfrm>
            <a:off x="6400800" y="2514600"/>
            <a:ext cx="2336800" cy="1752600"/>
          </a:xfrm>
          <a:prstGeom prst="rect">
            <a:avLst/>
          </a:prstGeom>
          <a:noFill/>
          <a:ln w="9525">
            <a:noFill/>
            <a:miter lim="800000"/>
            <a:headEnd/>
            <a:tailEnd/>
          </a:ln>
        </p:spPr>
      </p:pic>
      <p:pic>
        <p:nvPicPr>
          <p:cNvPr id="19462" name="Picture 9" descr="http://char.txa.cornell.edu/language/principl/child.gif"/>
          <p:cNvPicPr>
            <a:picLocks noChangeAspect="1" noChangeArrowheads="1"/>
          </p:cNvPicPr>
          <p:nvPr/>
        </p:nvPicPr>
        <p:blipFill>
          <a:blip r:embed="rId4" cstate="print"/>
          <a:srcRect/>
          <a:stretch>
            <a:fillRect/>
          </a:stretch>
        </p:blipFill>
        <p:spPr bwMode="auto">
          <a:xfrm>
            <a:off x="409575" y="1589902"/>
            <a:ext cx="2943225" cy="28106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609600"/>
            <a:ext cx="5681265" cy="1295400"/>
          </a:xfrm>
        </p:spPr>
        <p:txBody>
          <a:bodyPr>
            <a:noAutofit/>
          </a:bodyPr>
          <a:lstStyle/>
          <a:p>
            <a:r>
              <a:rPr lang="en-US" sz="8000" dirty="0" smtClean="0">
                <a:solidFill>
                  <a:schemeClr val="accent2">
                    <a:lumMod val="60000"/>
                    <a:lumOff val="40000"/>
                  </a:schemeClr>
                </a:solidFill>
              </a:rPr>
              <a:t>Organize</a:t>
            </a:r>
            <a:endParaRPr lang="en-US" sz="8000" dirty="0">
              <a:solidFill>
                <a:schemeClr val="accent2">
                  <a:lumMod val="60000"/>
                  <a:lumOff val="40000"/>
                </a:schemeClr>
              </a:solidFill>
            </a:endParaRPr>
          </a:p>
        </p:txBody>
      </p:sp>
      <p:sp>
        <p:nvSpPr>
          <p:cNvPr id="4" name="TextBox 3"/>
          <p:cNvSpPr txBox="1"/>
          <p:nvPr/>
        </p:nvSpPr>
        <p:spPr>
          <a:xfrm>
            <a:off x="1447800" y="2438400"/>
            <a:ext cx="6705600" cy="3323987"/>
          </a:xfrm>
          <a:prstGeom prst="rect">
            <a:avLst/>
          </a:prstGeom>
          <a:noFill/>
        </p:spPr>
        <p:txBody>
          <a:bodyPr wrap="square" rtlCol="0">
            <a:spAutoFit/>
          </a:bodyPr>
          <a:lstStyle/>
          <a:p>
            <a:r>
              <a:rPr lang="en-US" sz="4800" dirty="0" smtClean="0"/>
              <a:t>Proportion</a:t>
            </a:r>
          </a:p>
          <a:p>
            <a:r>
              <a:rPr lang="en-US" sz="4800" dirty="0" smtClean="0"/>
              <a:t>Position</a:t>
            </a:r>
          </a:p>
          <a:p>
            <a:r>
              <a:rPr lang="en-US" sz="4800" dirty="0" smtClean="0"/>
              <a:t>Path</a:t>
            </a:r>
          </a:p>
          <a:p>
            <a:r>
              <a:rPr lang="en-US" sz="4800" dirty="0" smtClean="0"/>
              <a:t>Perspective</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3"/>
          <p:cNvSpPr txBox="1">
            <a:spLocks noChangeArrowheads="1"/>
          </p:cNvSpPr>
          <p:nvPr/>
        </p:nvSpPr>
        <p:spPr bwMode="auto">
          <a:xfrm>
            <a:off x="3276600" y="304800"/>
            <a:ext cx="2606675" cy="823913"/>
          </a:xfrm>
          <a:prstGeom prst="rect">
            <a:avLst/>
          </a:prstGeom>
          <a:noFill/>
          <a:ln w="9525">
            <a:noFill/>
            <a:miter lim="800000"/>
            <a:headEnd/>
            <a:tailEnd/>
          </a:ln>
        </p:spPr>
        <p:txBody>
          <a:bodyPr>
            <a:spAutoFit/>
          </a:bodyPr>
          <a:lstStyle/>
          <a:p>
            <a:r>
              <a:rPr lang="en-US" sz="4800" b="1"/>
              <a:t>Rhythm</a:t>
            </a:r>
          </a:p>
        </p:txBody>
      </p:sp>
      <p:sp>
        <p:nvSpPr>
          <p:cNvPr id="20483" name="Text Box 4"/>
          <p:cNvSpPr txBox="1">
            <a:spLocks noChangeArrowheads="1"/>
          </p:cNvSpPr>
          <p:nvPr/>
        </p:nvSpPr>
        <p:spPr bwMode="auto">
          <a:xfrm>
            <a:off x="304800" y="4572000"/>
            <a:ext cx="8763000" cy="1938992"/>
          </a:xfrm>
          <a:prstGeom prst="rect">
            <a:avLst/>
          </a:prstGeom>
          <a:noFill/>
          <a:ln w="9525">
            <a:noFill/>
            <a:miter lim="800000"/>
            <a:headEnd/>
            <a:tailEnd/>
          </a:ln>
        </p:spPr>
        <p:txBody>
          <a:bodyPr>
            <a:spAutoFit/>
          </a:bodyPr>
          <a:lstStyle/>
          <a:p>
            <a:r>
              <a:rPr lang="en-US" sz="2000" dirty="0"/>
              <a:t>Rhythm is best described as the repetition of elements. Rhythm helps the eye travel around the artwork and can make the artwork seem active. Rhythm can be produced by shape, color, line, and/or pattern</a:t>
            </a:r>
          </a:p>
          <a:p>
            <a:r>
              <a:rPr lang="en-US" sz="2000" dirty="0"/>
              <a:t>* </a:t>
            </a:r>
            <a:r>
              <a:rPr lang="en-US" sz="2000" b="1" dirty="0">
                <a:solidFill>
                  <a:schemeClr val="bg1"/>
                </a:solidFill>
              </a:rPr>
              <a:t>Regular </a:t>
            </a:r>
            <a:r>
              <a:rPr lang="en-US" sz="2000" b="1" dirty="0" smtClean="0">
                <a:solidFill>
                  <a:schemeClr val="bg1"/>
                </a:solidFill>
              </a:rPr>
              <a:t>Rhythm: </a:t>
            </a:r>
            <a:r>
              <a:rPr lang="en-US" sz="2000" dirty="0" smtClean="0"/>
              <a:t>A</a:t>
            </a:r>
            <a:r>
              <a:rPr lang="en-US" sz="2000" b="1" dirty="0" smtClean="0"/>
              <a:t> </a:t>
            </a:r>
            <a:r>
              <a:rPr lang="en-US" sz="2000" dirty="0" smtClean="0"/>
              <a:t>repetition </a:t>
            </a:r>
            <a:r>
              <a:rPr lang="en-US" sz="2000" dirty="0"/>
              <a:t>of elements that are evenly spaced. </a:t>
            </a:r>
          </a:p>
          <a:p>
            <a:r>
              <a:rPr lang="en-US" sz="2000" dirty="0"/>
              <a:t>* </a:t>
            </a:r>
            <a:r>
              <a:rPr lang="en-US" sz="2000" b="1" dirty="0">
                <a:solidFill>
                  <a:schemeClr val="bg1"/>
                </a:solidFill>
              </a:rPr>
              <a:t>Irregular Rhythm: </a:t>
            </a:r>
            <a:r>
              <a:rPr lang="en-US" sz="2000" dirty="0" smtClean="0"/>
              <a:t>Elements </a:t>
            </a:r>
            <a:r>
              <a:rPr lang="en-US" sz="2000" dirty="0"/>
              <a:t>that are repeated but not exactly similar. </a:t>
            </a:r>
          </a:p>
          <a:p>
            <a:r>
              <a:rPr lang="en-US" sz="2000" dirty="0"/>
              <a:t>* </a:t>
            </a:r>
            <a:r>
              <a:rPr lang="en-US" sz="2000" b="1" dirty="0">
                <a:solidFill>
                  <a:schemeClr val="bg1"/>
                </a:solidFill>
              </a:rPr>
              <a:t>Progressive Rhythm: </a:t>
            </a:r>
            <a:r>
              <a:rPr lang="en-US" sz="2000" dirty="0" smtClean="0"/>
              <a:t>As </a:t>
            </a:r>
            <a:r>
              <a:rPr lang="en-US" sz="2000" dirty="0"/>
              <a:t>elements repeat, they increase or decrease in size.</a:t>
            </a:r>
          </a:p>
        </p:txBody>
      </p:sp>
      <p:pic>
        <p:nvPicPr>
          <p:cNvPr id="20484" name="Picture 5" descr="WT-BananaSplits"/>
          <p:cNvPicPr>
            <a:picLocks noChangeAspect="1" noChangeArrowheads="1"/>
          </p:cNvPicPr>
          <p:nvPr/>
        </p:nvPicPr>
        <p:blipFill>
          <a:blip r:embed="rId2" cstate="print"/>
          <a:srcRect/>
          <a:stretch>
            <a:fillRect/>
          </a:stretch>
        </p:blipFill>
        <p:spPr bwMode="auto">
          <a:xfrm>
            <a:off x="304800" y="1371600"/>
            <a:ext cx="2819400" cy="2160588"/>
          </a:xfrm>
          <a:prstGeom prst="rect">
            <a:avLst/>
          </a:prstGeom>
          <a:noFill/>
          <a:ln w="9525">
            <a:noFill/>
            <a:miter lim="800000"/>
            <a:headEnd/>
            <a:tailEnd/>
          </a:ln>
        </p:spPr>
      </p:pic>
      <p:pic>
        <p:nvPicPr>
          <p:cNvPr id="20485" name="Picture 6" descr="Grant Wood-Fall Plowing"/>
          <p:cNvPicPr>
            <a:picLocks noChangeAspect="1" noChangeArrowheads="1"/>
          </p:cNvPicPr>
          <p:nvPr/>
        </p:nvPicPr>
        <p:blipFill>
          <a:blip r:embed="rId3" cstate="print"/>
          <a:srcRect/>
          <a:stretch>
            <a:fillRect/>
          </a:stretch>
        </p:blipFill>
        <p:spPr bwMode="auto">
          <a:xfrm>
            <a:off x="5545138" y="1600200"/>
            <a:ext cx="3294062" cy="2430463"/>
          </a:xfrm>
          <a:prstGeom prst="rect">
            <a:avLst/>
          </a:prstGeom>
          <a:noFill/>
          <a:ln w="9525">
            <a:noFill/>
            <a:miter lim="800000"/>
            <a:headEnd/>
            <a:tailEnd/>
          </a:ln>
        </p:spPr>
      </p:pic>
      <p:pic>
        <p:nvPicPr>
          <p:cNvPr id="20486" name="Picture 7" descr="http://www.nhsdesigns.com/images/artwork/marcel-duchamp_nude-descend.jpg"/>
          <p:cNvPicPr>
            <a:picLocks noChangeAspect="1" noChangeArrowheads="1"/>
          </p:cNvPicPr>
          <p:nvPr/>
        </p:nvPicPr>
        <p:blipFill>
          <a:blip r:embed="rId4" cstate="print"/>
          <a:srcRect/>
          <a:stretch>
            <a:fillRect/>
          </a:stretch>
        </p:blipFill>
        <p:spPr bwMode="auto">
          <a:xfrm>
            <a:off x="3440113" y="1295400"/>
            <a:ext cx="1817687" cy="3028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6"/>
          <p:cNvSpPr txBox="1">
            <a:spLocks noChangeArrowheads="1"/>
          </p:cNvSpPr>
          <p:nvPr/>
        </p:nvSpPr>
        <p:spPr bwMode="auto">
          <a:xfrm>
            <a:off x="3200400" y="228600"/>
            <a:ext cx="3124200" cy="830263"/>
          </a:xfrm>
          <a:prstGeom prst="rect">
            <a:avLst/>
          </a:prstGeom>
          <a:noFill/>
          <a:ln w="9525">
            <a:noFill/>
            <a:miter lim="800000"/>
            <a:headEnd/>
            <a:tailEnd/>
          </a:ln>
        </p:spPr>
        <p:txBody>
          <a:bodyPr>
            <a:spAutoFit/>
          </a:bodyPr>
          <a:lstStyle/>
          <a:p>
            <a:r>
              <a:rPr lang="en-US" sz="4800" b="1"/>
              <a:t>Emphasis</a:t>
            </a:r>
          </a:p>
        </p:txBody>
      </p:sp>
      <p:sp>
        <p:nvSpPr>
          <p:cNvPr id="21507" name="Text Box 7"/>
          <p:cNvSpPr txBox="1">
            <a:spLocks noChangeArrowheads="1"/>
          </p:cNvSpPr>
          <p:nvPr/>
        </p:nvSpPr>
        <p:spPr bwMode="auto">
          <a:xfrm>
            <a:off x="6172200" y="996950"/>
            <a:ext cx="2743200" cy="5632450"/>
          </a:xfrm>
          <a:prstGeom prst="rect">
            <a:avLst/>
          </a:prstGeom>
          <a:noFill/>
          <a:ln w="9525">
            <a:noFill/>
            <a:miter lim="800000"/>
            <a:headEnd/>
            <a:tailEnd/>
          </a:ln>
        </p:spPr>
        <p:txBody>
          <a:bodyPr>
            <a:spAutoFit/>
          </a:bodyPr>
          <a:lstStyle/>
          <a:p>
            <a:r>
              <a:rPr lang="en-US"/>
              <a:t>Emphasis is a focal point that strongly draws the viewer’s attention to an area of interest</a:t>
            </a:r>
            <a:r>
              <a:rPr lang="en-US" b="1"/>
              <a:t> </a:t>
            </a:r>
            <a:r>
              <a:rPr lang="en-US"/>
              <a:t>in a composition.</a:t>
            </a:r>
          </a:p>
          <a:p>
            <a:r>
              <a:rPr lang="en-US"/>
              <a:t>Emphasis is when a particular area is stressed rather than the presentation of a maze of details of equal importance. Emphasis calls attention to important areas of the painting. By placing emphasis on certain areas of the composition, an artist creates centers of interest which causes the eye to return to that area again and again. </a:t>
            </a:r>
          </a:p>
        </p:txBody>
      </p:sp>
      <p:pic>
        <p:nvPicPr>
          <p:cNvPr id="21509" name="Picture 7" descr="http://www.ece.mcgill.ca/~elotay/scream.jpg"/>
          <p:cNvPicPr>
            <a:picLocks noChangeAspect="1" noChangeArrowheads="1"/>
          </p:cNvPicPr>
          <p:nvPr/>
        </p:nvPicPr>
        <p:blipFill>
          <a:blip r:embed="rId2" cstate="print"/>
          <a:srcRect/>
          <a:stretch>
            <a:fillRect/>
          </a:stretch>
        </p:blipFill>
        <p:spPr bwMode="auto">
          <a:xfrm>
            <a:off x="3423464" y="2609850"/>
            <a:ext cx="2291536" cy="3028950"/>
          </a:xfrm>
          <a:prstGeom prst="rect">
            <a:avLst/>
          </a:prstGeom>
          <a:noFill/>
          <a:ln w="9525">
            <a:noFill/>
            <a:miter lim="800000"/>
            <a:headEnd/>
            <a:tailEnd/>
          </a:ln>
        </p:spPr>
      </p:pic>
      <p:pic>
        <p:nvPicPr>
          <p:cNvPr id="5122" name="Picture 2"/>
          <p:cNvPicPr>
            <a:picLocks noChangeAspect="1" noChangeArrowheads="1"/>
          </p:cNvPicPr>
          <p:nvPr/>
        </p:nvPicPr>
        <p:blipFill>
          <a:blip r:embed="rId3" cstate="print"/>
          <a:srcRect/>
          <a:stretch>
            <a:fillRect/>
          </a:stretch>
        </p:blipFill>
        <p:spPr bwMode="auto">
          <a:xfrm>
            <a:off x="381000" y="1371600"/>
            <a:ext cx="2634044"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76200"/>
            <a:ext cx="8229600" cy="1143000"/>
          </a:xfrm>
        </p:spPr>
        <p:txBody>
          <a:bodyPr/>
          <a:lstStyle/>
          <a:p>
            <a:pPr eaLnBrk="1" fontAlgn="auto" hangingPunct="1">
              <a:spcAft>
                <a:spcPts val="0"/>
              </a:spcAft>
              <a:defRPr/>
            </a:pPr>
            <a:r>
              <a:rPr lang="en-US" sz="4800" dirty="0">
                <a:solidFill>
                  <a:schemeClr val="tx1"/>
                </a:solidFill>
              </a:rPr>
              <a:t>Movement</a:t>
            </a:r>
          </a:p>
        </p:txBody>
      </p:sp>
      <p:sp>
        <p:nvSpPr>
          <p:cNvPr id="22531" name="Text Box 5"/>
          <p:cNvSpPr txBox="1">
            <a:spLocks noChangeArrowheads="1"/>
          </p:cNvSpPr>
          <p:nvPr/>
        </p:nvSpPr>
        <p:spPr bwMode="auto">
          <a:xfrm>
            <a:off x="381000" y="4114800"/>
            <a:ext cx="8534400" cy="2554545"/>
          </a:xfrm>
          <a:prstGeom prst="rect">
            <a:avLst/>
          </a:prstGeom>
          <a:noFill/>
          <a:ln w="9525">
            <a:noFill/>
            <a:miter lim="800000"/>
            <a:headEnd/>
            <a:tailEnd/>
          </a:ln>
        </p:spPr>
        <p:txBody>
          <a:bodyPr>
            <a:spAutoFit/>
          </a:bodyPr>
          <a:lstStyle/>
          <a:p>
            <a:r>
              <a:rPr lang="en-US" sz="2000" dirty="0"/>
              <a:t>Movement is the path our eyes follow when we look at a work of art. Movement ties the work together. By arranging the composition elements in a certain way, an artist controls and forces the movement of the viewer‘s eyes in and around the composition of the painting. For example, the eye will travel along an actual path such as solid or dotted line, or it will move along more subtle paths such as from large elements to smaller elements, from dark elements to lighter elements, from color to non color, from unusual shapes to usual shapes, etc.</a:t>
            </a:r>
          </a:p>
        </p:txBody>
      </p:sp>
      <p:pic>
        <p:nvPicPr>
          <p:cNvPr id="22532" name="Picture 9" descr="dance_hermitage"/>
          <p:cNvPicPr>
            <a:picLocks noChangeAspect="1" noChangeArrowheads="1"/>
          </p:cNvPicPr>
          <p:nvPr/>
        </p:nvPicPr>
        <p:blipFill>
          <a:blip r:embed="rId2" cstate="print"/>
          <a:srcRect/>
          <a:stretch>
            <a:fillRect/>
          </a:stretch>
        </p:blipFill>
        <p:spPr bwMode="auto">
          <a:xfrm>
            <a:off x="838200" y="1371600"/>
            <a:ext cx="3581400" cy="2400437"/>
          </a:xfrm>
          <a:prstGeom prst="rect">
            <a:avLst/>
          </a:prstGeom>
          <a:noFill/>
          <a:ln w="9525">
            <a:noFill/>
            <a:miter lim="800000"/>
            <a:headEnd/>
            <a:tailEnd/>
          </a:ln>
        </p:spPr>
      </p:pic>
      <p:pic>
        <p:nvPicPr>
          <p:cNvPr id="22533" name="Picture 7" descr="http://www.writedesignonline.com/resources/design/rules/VG-StarryNight.jpg"/>
          <p:cNvPicPr>
            <a:picLocks noChangeAspect="1" noChangeArrowheads="1"/>
          </p:cNvPicPr>
          <p:nvPr/>
        </p:nvPicPr>
        <p:blipFill>
          <a:blip r:embed="rId3" cstate="print"/>
          <a:srcRect/>
          <a:stretch>
            <a:fillRect/>
          </a:stretch>
        </p:blipFill>
        <p:spPr bwMode="auto">
          <a:xfrm>
            <a:off x="5257800" y="1371600"/>
            <a:ext cx="2971800" cy="2446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3124200" y="304800"/>
            <a:ext cx="3276600" cy="823913"/>
          </a:xfrm>
          <a:prstGeom prst="rect">
            <a:avLst/>
          </a:prstGeom>
          <a:noFill/>
          <a:ln w="9525">
            <a:noFill/>
            <a:miter lim="800000"/>
            <a:headEnd/>
            <a:tailEnd/>
          </a:ln>
        </p:spPr>
        <p:txBody>
          <a:bodyPr>
            <a:spAutoFit/>
          </a:bodyPr>
          <a:lstStyle/>
          <a:p>
            <a:r>
              <a:rPr lang="en-US" sz="4800" b="1"/>
              <a:t>Contrast</a:t>
            </a:r>
          </a:p>
        </p:txBody>
      </p:sp>
      <p:sp>
        <p:nvSpPr>
          <p:cNvPr id="23555" name="Text Box 3"/>
          <p:cNvSpPr txBox="1">
            <a:spLocks noChangeArrowheads="1"/>
          </p:cNvSpPr>
          <p:nvPr/>
        </p:nvSpPr>
        <p:spPr bwMode="auto">
          <a:xfrm>
            <a:off x="228600" y="4458831"/>
            <a:ext cx="8763000" cy="2246769"/>
          </a:xfrm>
          <a:prstGeom prst="rect">
            <a:avLst/>
          </a:prstGeom>
          <a:noFill/>
          <a:ln w="9525">
            <a:noFill/>
            <a:miter lim="800000"/>
            <a:headEnd/>
            <a:tailEnd/>
          </a:ln>
        </p:spPr>
        <p:txBody>
          <a:bodyPr>
            <a:spAutoFit/>
          </a:bodyPr>
          <a:lstStyle/>
          <a:p>
            <a:r>
              <a:rPr lang="en-US" sz="2000" b="1" dirty="0"/>
              <a:t>Contrast </a:t>
            </a:r>
            <a:r>
              <a:rPr lang="en-US" sz="2000" dirty="0"/>
              <a:t>in art occurs when two related elements; size, shape, value, color, etc. are different. The greater the difference the greater the contrast. Contrast adds variety to the total design and creates unity. It is what draws the viewer's eye into the painting and helps to guide the viewer around the art piece. </a:t>
            </a:r>
            <a:endParaRPr lang="en-US" sz="2000" i="1" dirty="0"/>
          </a:p>
          <a:p>
            <a:r>
              <a:rPr lang="en-US" sz="2000" dirty="0"/>
              <a:t>Contrast also adds visual interest. Most designs require a certain amount of contrast. Too much similarity of the components in any design becomes monotonous.</a:t>
            </a:r>
          </a:p>
        </p:txBody>
      </p:sp>
      <p:pic>
        <p:nvPicPr>
          <p:cNvPr id="23556" name="Picture 5" descr="rembrandt_Self-Portrait%25201630"/>
          <p:cNvPicPr>
            <a:picLocks noChangeAspect="1" noChangeArrowheads="1"/>
          </p:cNvPicPr>
          <p:nvPr/>
        </p:nvPicPr>
        <p:blipFill>
          <a:blip r:embed="rId2" cstate="print"/>
          <a:srcRect/>
          <a:stretch>
            <a:fillRect/>
          </a:stretch>
        </p:blipFill>
        <p:spPr bwMode="auto">
          <a:xfrm>
            <a:off x="1304628" y="1447800"/>
            <a:ext cx="2429172" cy="2743200"/>
          </a:xfrm>
          <a:prstGeom prst="rect">
            <a:avLst/>
          </a:prstGeom>
          <a:noFill/>
          <a:ln w="9525">
            <a:noFill/>
            <a:miter lim="800000"/>
            <a:headEnd/>
            <a:tailEnd/>
          </a:ln>
        </p:spPr>
      </p:pic>
      <p:pic>
        <p:nvPicPr>
          <p:cNvPr id="23557" name="Picture 6" descr="warhol"/>
          <p:cNvPicPr>
            <a:picLocks noChangeAspect="1" noChangeArrowheads="1"/>
          </p:cNvPicPr>
          <p:nvPr/>
        </p:nvPicPr>
        <p:blipFill>
          <a:blip r:embed="rId3" cstate="print"/>
          <a:srcRect/>
          <a:stretch>
            <a:fillRect/>
          </a:stretch>
        </p:blipFill>
        <p:spPr bwMode="auto">
          <a:xfrm>
            <a:off x="5307211" y="1524000"/>
            <a:ext cx="2465189" cy="256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3276600" y="304800"/>
            <a:ext cx="2606675" cy="823913"/>
          </a:xfrm>
          <a:prstGeom prst="rect">
            <a:avLst/>
          </a:prstGeom>
          <a:noFill/>
          <a:ln w="9525">
            <a:noFill/>
            <a:miter lim="800000"/>
            <a:headEnd/>
            <a:tailEnd/>
          </a:ln>
        </p:spPr>
        <p:txBody>
          <a:bodyPr>
            <a:spAutoFit/>
          </a:bodyPr>
          <a:lstStyle/>
          <a:p>
            <a:r>
              <a:rPr lang="en-US" sz="4800" b="1"/>
              <a:t>Pattern</a:t>
            </a:r>
          </a:p>
        </p:txBody>
      </p:sp>
      <p:sp>
        <p:nvSpPr>
          <p:cNvPr id="24579" name="Text Box 3"/>
          <p:cNvSpPr txBox="1">
            <a:spLocks noChangeArrowheads="1"/>
          </p:cNvSpPr>
          <p:nvPr/>
        </p:nvSpPr>
        <p:spPr bwMode="auto">
          <a:xfrm>
            <a:off x="304800" y="5562600"/>
            <a:ext cx="8763000" cy="1015663"/>
          </a:xfrm>
          <a:prstGeom prst="rect">
            <a:avLst/>
          </a:prstGeom>
          <a:noFill/>
          <a:ln w="9525">
            <a:noFill/>
            <a:miter lim="800000"/>
            <a:headEnd/>
            <a:tailEnd/>
          </a:ln>
        </p:spPr>
        <p:txBody>
          <a:bodyPr>
            <a:spAutoFit/>
          </a:bodyPr>
          <a:lstStyle/>
          <a:p>
            <a:r>
              <a:rPr lang="en-US" sz="2000" dirty="0"/>
              <a:t>Pattern uses the elements in planned or random repetitions to create unity and continuity in a composition. Pattern increases visual interest by enriching surface appeal.</a:t>
            </a:r>
          </a:p>
        </p:txBody>
      </p:sp>
      <p:pic>
        <p:nvPicPr>
          <p:cNvPr id="24580" name="Picture 6" descr="image021"/>
          <p:cNvPicPr>
            <a:picLocks noChangeAspect="1" noChangeArrowheads="1"/>
          </p:cNvPicPr>
          <p:nvPr/>
        </p:nvPicPr>
        <p:blipFill>
          <a:blip r:embed="rId2" cstate="print"/>
          <a:srcRect/>
          <a:stretch>
            <a:fillRect/>
          </a:stretch>
        </p:blipFill>
        <p:spPr bwMode="auto">
          <a:xfrm>
            <a:off x="3435817" y="2819400"/>
            <a:ext cx="2431583" cy="2378393"/>
          </a:xfrm>
          <a:prstGeom prst="rect">
            <a:avLst/>
          </a:prstGeom>
          <a:noFill/>
          <a:ln w="9525">
            <a:noFill/>
            <a:miter lim="800000"/>
            <a:headEnd/>
            <a:tailEnd/>
          </a:ln>
        </p:spPr>
      </p:pic>
      <p:pic>
        <p:nvPicPr>
          <p:cNvPr id="24581" name="Picture 7" descr="http://simpleintheory.com/warhol/Andy%20Warhol,%20%20Marilyn.jpg"/>
          <p:cNvPicPr>
            <a:picLocks noChangeAspect="1" noChangeArrowheads="1"/>
          </p:cNvPicPr>
          <p:nvPr/>
        </p:nvPicPr>
        <p:blipFill>
          <a:blip r:embed="rId3" cstate="print"/>
          <a:srcRect/>
          <a:stretch>
            <a:fillRect/>
          </a:stretch>
        </p:blipFill>
        <p:spPr bwMode="auto">
          <a:xfrm>
            <a:off x="6019800" y="1236662"/>
            <a:ext cx="2635659" cy="2649538"/>
          </a:xfrm>
          <a:prstGeom prst="rect">
            <a:avLst/>
          </a:prstGeom>
          <a:noFill/>
          <a:ln w="9525">
            <a:noFill/>
            <a:miter lim="800000"/>
            <a:headEnd/>
            <a:tailEnd/>
          </a:ln>
        </p:spPr>
      </p:pic>
      <p:pic>
        <p:nvPicPr>
          <p:cNvPr id="24582" name="Picture 7" descr="http://www.michaelarnoldart.com/ChuckClose05.jpg"/>
          <p:cNvPicPr>
            <a:picLocks noChangeAspect="1" noChangeArrowheads="1"/>
          </p:cNvPicPr>
          <p:nvPr/>
        </p:nvPicPr>
        <p:blipFill>
          <a:blip r:embed="rId4" cstate="print"/>
          <a:srcRect/>
          <a:stretch>
            <a:fillRect/>
          </a:stretch>
        </p:blipFill>
        <p:spPr bwMode="auto">
          <a:xfrm>
            <a:off x="457200" y="1524000"/>
            <a:ext cx="2743200" cy="3367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990600"/>
          </a:xfrm>
        </p:spPr>
        <p:txBody>
          <a:bodyPr/>
          <a:lstStyle/>
          <a:p>
            <a:pPr eaLnBrk="1" fontAlgn="auto" hangingPunct="1">
              <a:spcAft>
                <a:spcPts val="0"/>
              </a:spcAft>
              <a:defRPr/>
            </a:pPr>
            <a:r>
              <a:rPr lang="en-US" sz="4800" dirty="0" smtClean="0">
                <a:solidFill>
                  <a:schemeClr val="tx1"/>
                </a:solidFill>
              </a:rPr>
              <a:t>Unity (Harmony)</a:t>
            </a:r>
            <a:endParaRPr lang="en-US" sz="4800" dirty="0">
              <a:solidFill>
                <a:schemeClr val="tx1"/>
              </a:solidFill>
            </a:endParaRPr>
          </a:p>
        </p:txBody>
      </p:sp>
      <p:sp>
        <p:nvSpPr>
          <p:cNvPr id="25603" name="Rectangle 3"/>
          <p:cNvSpPr>
            <a:spLocks noGrp="1" noChangeArrowheads="1"/>
          </p:cNvSpPr>
          <p:nvPr>
            <p:ph idx="1"/>
          </p:nvPr>
        </p:nvSpPr>
        <p:spPr>
          <a:xfrm>
            <a:off x="457200" y="4114800"/>
            <a:ext cx="8229600" cy="2057400"/>
          </a:xfrm>
        </p:spPr>
        <p:txBody>
          <a:bodyPr>
            <a:noAutofit/>
          </a:bodyPr>
          <a:lstStyle/>
          <a:p>
            <a:pPr eaLnBrk="1" hangingPunct="1">
              <a:lnSpc>
                <a:spcPct val="80000"/>
              </a:lnSpc>
            </a:pPr>
            <a:r>
              <a:rPr lang="en-US" dirty="0" smtClean="0">
                <a:latin typeface="Arial" charset="0"/>
                <a:cs typeface="Arial" charset="0"/>
              </a:rPr>
              <a:t>Unity or Harmony is the hallmark of a good design. It's the final result in a composition when all the design elements work harmoniously together. Unity creates a sense of order. When a design possesses unity there will be a consistency of sizes and shapes, as well as a harmony of color and pattern. One way this is accomplished is by repeating the key elements, balancing them throughout the composition, and then adding a little variety so that the design has its own sense of personality. When a composition has unity the design will be viewed as one piece, as a whole, and not as separate elements within the painting.</a:t>
            </a:r>
          </a:p>
        </p:txBody>
      </p:sp>
      <p:pic>
        <p:nvPicPr>
          <p:cNvPr id="25604" name="Picture 10" descr="http://talariawalk.files.wordpress.com/2008/07/seurat_sundayafternoonontheislandofgrandjatte.jpg"/>
          <p:cNvPicPr>
            <a:picLocks noChangeAspect="1" noChangeArrowheads="1"/>
          </p:cNvPicPr>
          <p:nvPr/>
        </p:nvPicPr>
        <p:blipFill>
          <a:blip r:embed="rId2" cstate="print"/>
          <a:srcRect/>
          <a:stretch>
            <a:fillRect/>
          </a:stretch>
        </p:blipFill>
        <p:spPr bwMode="auto">
          <a:xfrm>
            <a:off x="4572000" y="1371600"/>
            <a:ext cx="3175198" cy="2382559"/>
          </a:xfrm>
          <a:prstGeom prst="rect">
            <a:avLst/>
          </a:prstGeom>
          <a:noFill/>
          <a:ln w="9525">
            <a:noFill/>
            <a:miter lim="800000"/>
            <a:headEnd/>
            <a:tailEnd/>
          </a:ln>
        </p:spPr>
      </p:pic>
      <p:pic>
        <p:nvPicPr>
          <p:cNvPr id="25605" name="Picture 7" descr="http://www.centrepompidou.fr/education/ressources/ENS-cubisme_en/images/xl/3I01588.jpg"/>
          <p:cNvPicPr>
            <a:picLocks noChangeAspect="1" noChangeArrowheads="1"/>
          </p:cNvPicPr>
          <p:nvPr/>
        </p:nvPicPr>
        <p:blipFill>
          <a:blip r:embed="rId3" cstate="print"/>
          <a:srcRect/>
          <a:stretch>
            <a:fillRect/>
          </a:stretch>
        </p:blipFill>
        <p:spPr bwMode="auto">
          <a:xfrm>
            <a:off x="1143000" y="1371600"/>
            <a:ext cx="2037019" cy="24936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609600"/>
            <a:ext cx="5681265" cy="1295400"/>
          </a:xfrm>
        </p:spPr>
        <p:txBody>
          <a:bodyPr>
            <a:noAutofit/>
          </a:bodyPr>
          <a:lstStyle/>
          <a:p>
            <a:r>
              <a:rPr lang="en-US" sz="8000" dirty="0" smtClean="0">
                <a:solidFill>
                  <a:schemeClr val="accent2">
                    <a:lumMod val="60000"/>
                    <a:lumOff val="40000"/>
                  </a:schemeClr>
                </a:solidFill>
              </a:rPr>
              <a:t>Simplify</a:t>
            </a:r>
            <a:endParaRPr lang="en-US" sz="8000" dirty="0">
              <a:solidFill>
                <a:schemeClr val="accent2">
                  <a:lumMod val="60000"/>
                  <a:lumOff val="40000"/>
                </a:schemeClr>
              </a:solidFill>
            </a:endParaRPr>
          </a:p>
        </p:txBody>
      </p:sp>
      <p:sp>
        <p:nvSpPr>
          <p:cNvPr id="4" name="TextBox 3"/>
          <p:cNvSpPr txBox="1"/>
          <p:nvPr/>
        </p:nvSpPr>
        <p:spPr>
          <a:xfrm>
            <a:off x="533400" y="2438400"/>
            <a:ext cx="7620000" cy="1846659"/>
          </a:xfrm>
          <a:prstGeom prst="rect">
            <a:avLst/>
          </a:prstGeom>
          <a:noFill/>
        </p:spPr>
        <p:txBody>
          <a:bodyPr wrap="square" rtlCol="0">
            <a:spAutoFit/>
          </a:bodyPr>
          <a:lstStyle/>
          <a:p>
            <a:r>
              <a:rPr lang="en-US" sz="4800" dirty="0" smtClean="0"/>
              <a:t>Remove Unnecessary Content</a:t>
            </a:r>
          </a:p>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467600" cy="1219200"/>
          </a:xfrm>
        </p:spPr>
        <p:txBody>
          <a:bodyPr>
            <a:noAutofit/>
          </a:bodyPr>
          <a:lstStyle/>
          <a:p>
            <a:r>
              <a:rPr lang="en-US" sz="8000" dirty="0" smtClean="0">
                <a:solidFill>
                  <a:schemeClr val="accent2">
                    <a:lumMod val="60000"/>
                    <a:lumOff val="40000"/>
                  </a:schemeClr>
                </a:solidFill>
              </a:rPr>
              <a:t>Simplify</a:t>
            </a:r>
            <a:endParaRPr lang="en-US" sz="8000" dirty="0">
              <a:solidFill>
                <a:schemeClr val="accent2">
                  <a:lumMod val="60000"/>
                  <a:lumOff val="40000"/>
                </a:schemeClr>
              </a:solidFill>
            </a:endParaRPr>
          </a:p>
        </p:txBody>
      </p:sp>
      <p:sp>
        <p:nvSpPr>
          <p:cNvPr id="4" name="TextBox 3"/>
          <p:cNvSpPr txBox="1"/>
          <p:nvPr/>
        </p:nvSpPr>
        <p:spPr>
          <a:xfrm>
            <a:off x="457200" y="1524000"/>
            <a:ext cx="4572000" cy="5355312"/>
          </a:xfrm>
          <a:prstGeom prst="rect">
            <a:avLst/>
          </a:prstGeom>
          <a:noFill/>
        </p:spPr>
        <p:txBody>
          <a:bodyPr wrap="square" rtlCol="0">
            <a:spAutoFit/>
          </a:bodyPr>
          <a:lstStyle/>
          <a:p>
            <a:r>
              <a:rPr lang="en-US" sz="3200" dirty="0" smtClean="0"/>
              <a:t>Remove Unnecessary Content:</a:t>
            </a:r>
          </a:p>
          <a:p>
            <a:r>
              <a:rPr lang="en-US" sz="2000" dirty="0" smtClean="0"/>
              <a:t>Images with clutter can distract from the main elements within the picture and make it difficult to identify the subject. By decreasing the extraneous content, the viewer is more likely to focus on the primary objects. Clutter can also be reduced through the use of lighting, as the brighter areas of the image tend to draw the eye, as do lines, squares and color. In painting, the artist may use less detailed and defined brushwork towards the edges of the picture.</a:t>
            </a:r>
          </a:p>
          <a:p>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6553200" y="1524000"/>
            <a:ext cx="1991468" cy="2543175"/>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5334000" y="4307586"/>
            <a:ext cx="3200400" cy="22456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47800" y="385256"/>
            <a:ext cx="6392819" cy="5863144"/>
          </a:xfrm>
          <a:prstGeom prst="rect">
            <a:avLst/>
          </a:prstGeom>
          <a:noFill/>
        </p:spPr>
        <p:txBody>
          <a:bodyPr wrap="square" lIns="91440" tIns="45720" rIns="91440" bIns="45720">
            <a:spAutoFit/>
          </a:bodyPr>
          <a:lstStyle/>
          <a:p>
            <a:pPr algn="ctr"/>
            <a:r>
              <a:rPr lang="en-US" sz="1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Go</a:t>
            </a:r>
          </a:p>
          <a:p>
            <a:pPr algn="ctr"/>
            <a:r>
              <a:rPr lang="en-US" sz="1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For</a:t>
            </a:r>
          </a:p>
          <a:p>
            <a:pPr algn="ctr"/>
            <a:r>
              <a:rPr lang="en-US" sz="1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It!</a:t>
            </a:r>
            <a:endParaRPr lang="en-US" sz="1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fontAlgn="auto" hangingPunct="1">
              <a:spcAft>
                <a:spcPts val="0"/>
              </a:spcAft>
              <a:defRPr/>
            </a:pPr>
            <a:r>
              <a:rPr lang="en-US" dirty="0"/>
              <a:t>References</a:t>
            </a:r>
          </a:p>
        </p:txBody>
      </p:sp>
      <p:sp>
        <p:nvSpPr>
          <p:cNvPr id="5" name="Rectangle 4"/>
          <p:cNvSpPr/>
          <p:nvPr/>
        </p:nvSpPr>
        <p:spPr>
          <a:xfrm>
            <a:off x="381000" y="2133600"/>
            <a:ext cx="8382000" cy="3886200"/>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8" name="TextBox 5"/>
          <p:cNvSpPr txBox="1">
            <a:spLocks noChangeArrowheads="1"/>
          </p:cNvSpPr>
          <p:nvPr/>
        </p:nvSpPr>
        <p:spPr bwMode="auto">
          <a:xfrm>
            <a:off x="381000" y="2402681"/>
            <a:ext cx="8458200" cy="3693319"/>
          </a:xfrm>
          <a:prstGeom prst="rect">
            <a:avLst/>
          </a:prstGeom>
          <a:noFill/>
          <a:ln w="9525">
            <a:noFill/>
            <a:miter lim="800000"/>
            <a:headEnd/>
            <a:tailEnd/>
          </a:ln>
        </p:spPr>
        <p:txBody>
          <a:bodyPr wrap="square">
            <a:spAutoFit/>
          </a:bodyPr>
          <a:lstStyle/>
          <a:p>
            <a:pPr>
              <a:lnSpc>
                <a:spcPct val="90000"/>
              </a:lnSpc>
            </a:pPr>
            <a:r>
              <a:rPr lang="en-US" sz="2400" b="1" dirty="0">
                <a:solidFill>
                  <a:schemeClr val="bg1"/>
                </a:solidFill>
                <a:hlinkClick r:id="rId2"/>
              </a:rPr>
              <a:t>http://www.bluemoonwebdesign.com/art-lessons/.asp</a:t>
            </a:r>
            <a:endParaRPr lang="en-US" sz="2400" b="1" dirty="0">
              <a:solidFill>
                <a:schemeClr val="bg1"/>
              </a:solidFill>
            </a:endParaRPr>
          </a:p>
          <a:p>
            <a:pPr>
              <a:lnSpc>
                <a:spcPct val="90000"/>
              </a:lnSpc>
            </a:pPr>
            <a:endParaRPr lang="en-US" sz="2400" b="1" dirty="0">
              <a:solidFill>
                <a:schemeClr val="bg1"/>
              </a:solidFill>
            </a:endParaRPr>
          </a:p>
          <a:p>
            <a:pPr>
              <a:lnSpc>
                <a:spcPct val="90000"/>
              </a:lnSpc>
            </a:pPr>
            <a:r>
              <a:rPr lang="en-US" sz="2400" b="1" u="sng" dirty="0">
                <a:solidFill>
                  <a:schemeClr val="bg1"/>
                </a:solidFill>
                <a:hlinkClick r:id="rId3"/>
              </a:rPr>
              <a:t>http://www.uen.org/utahlink/tours/tourFames.cgi</a:t>
            </a:r>
            <a:endParaRPr lang="en-US" sz="2400" b="1" u="sng" dirty="0">
              <a:solidFill>
                <a:schemeClr val="bg1"/>
              </a:solidFill>
            </a:endParaRPr>
          </a:p>
          <a:p>
            <a:pPr>
              <a:lnSpc>
                <a:spcPct val="90000"/>
              </a:lnSpc>
            </a:pPr>
            <a:endParaRPr lang="en-US" sz="2400" b="1" u="sng" dirty="0">
              <a:solidFill>
                <a:schemeClr val="bg1"/>
              </a:solidFill>
            </a:endParaRPr>
          </a:p>
          <a:p>
            <a:pPr>
              <a:lnSpc>
                <a:spcPct val="90000"/>
              </a:lnSpc>
            </a:pPr>
            <a:r>
              <a:rPr lang="en-US" sz="2400" b="1" dirty="0">
                <a:solidFill>
                  <a:schemeClr val="bg1"/>
                </a:solidFill>
                <a:hlinkClick r:id="rId4"/>
              </a:rPr>
              <a:t>http://</a:t>
            </a:r>
            <a:r>
              <a:rPr lang="en-US" sz="2400" b="1" dirty="0" smtClean="0">
                <a:solidFill>
                  <a:schemeClr val="bg1"/>
                </a:solidFill>
                <a:hlinkClick r:id="rId4"/>
              </a:rPr>
              <a:t>faculty.indy.cc.ks.us/jnull/introelements2.htm</a:t>
            </a:r>
            <a:endParaRPr lang="en-US" sz="2400" b="1" dirty="0" smtClean="0">
              <a:solidFill>
                <a:schemeClr val="bg1"/>
              </a:solidFill>
            </a:endParaRPr>
          </a:p>
          <a:p>
            <a:pPr>
              <a:lnSpc>
                <a:spcPct val="90000"/>
              </a:lnSpc>
            </a:pPr>
            <a:endParaRPr lang="en-US" sz="2400" b="1" dirty="0" smtClean="0">
              <a:solidFill>
                <a:schemeClr val="bg1"/>
              </a:solidFill>
            </a:endParaRPr>
          </a:p>
          <a:p>
            <a:pPr>
              <a:lnSpc>
                <a:spcPct val="90000"/>
              </a:lnSpc>
            </a:pPr>
            <a:r>
              <a:rPr lang="en-US" sz="2400" b="1" dirty="0" smtClean="0">
                <a:solidFill>
                  <a:schemeClr val="accent1"/>
                </a:solidFill>
              </a:rPr>
              <a:t>http://en.wikipedia.org/wiki/Composition_%28visual_arts%29</a:t>
            </a:r>
          </a:p>
          <a:p>
            <a:pPr>
              <a:lnSpc>
                <a:spcPct val="90000"/>
              </a:lnSpc>
            </a:pPr>
            <a:r>
              <a:rPr lang="en-US" sz="2400" b="1" dirty="0" smtClean="0">
                <a:solidFill>
                  <a:schemeClr val="bg1"/>
                </a:solidFill>
              </a:rPr>
              <a:t/>
            </a:r>
            <a:br>
              <a:rPr lang="en-US" sz="2400" b="1" dirty="0" smtClean="0">
                <a:solidFill>
                  <a:schemeClr val="bg1"/>
                </a:solidFill>
              </a:rPr>
            </a:br>
            <a:r>
              <a:rPr lang="en-US" sz="2400" b="1" dirty="0" smtClean="0">
                <a:solidFill>
                  <a:schemeClr val="accent4">
                    <a:lumMod val="60000"/>
                    <a:lumOff val="40000"/>
                  </a:schemeClr>
                </a:solidFill>
              </a:rPr>
              <a:t>Complied by: Dan DeProspero, Knightdale High</a:t>
            </a:r>
            <a:endParaRPr lang="en-US" sz="2400" b="1" dirty="0">
              <a:solidFill>
                <a:schemeClr val="accent4">
                  <a:lumMod val="60000"/>
                  <a:lumOff val="40000"/>
                </a:schemeClr>
              </a:solidFill>
            </a:endParaRP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0"/>
            <a:ext cx="5681265" cy="1524000"/>
          </a:xfrm>
        </p:spPr>
        <p:txBody>
          <a:bodyPr>
            <a:noAutofit/>
          </a:bodyPr>
          <a:lstStyle/>
          <a:p>
            <a:r>
              <a:rPr lang="en-US" sz="8000" dirty="0" smtClean="0">
                <a:solidFill>
                  <a:schemeClr val="accent2">
                    <a:lumMod val="60000"/>
                    <a:lumOff val="40000"/>
                  </a:schemeClr>
                </a:solidFill>
              </a:rPr>
              <a:t>Organize</a:t>
            </a:r>
            <a:endParaRPr lang="en-US" sz="8000" dirty="0">
              <a:solidFill>
                <a:schemeClr val="accent2">
                  <a:lumMod val="60000"/>
                  <a:lumOff val="40000"/>
                </a:schemeClr>
              </a:solidFill>
            </a:endParaRPr>
          </a:p>
        </p:txBody>
      </p:sp>
      <p:sp>
        <p:nvSpPr>
          <p:cNvPr id="4" name="TextBox 3"/>
          <p:cNvSpPr txBox="1"/>
          <p:nvPr/>
        </p:nvSpPr>
        <p:spPr>
          <a:xfrm>
            <a:off x="457200" y="1677174"/>
            <a:ext cx="4343400" cy="4647426"/>
          </a:xfrm>
          <a:prstGeom prst="rect">
            <a:avLst/>
          </a:prstGeom>
          <a:noFill/>
        </p:spPr>
        <p:txBody>
          <a:bodyPr wrap="square" rtlCol="0">
            <a:spAutoFit/>
          </a:bodyPr>
          <a:lstStyle/>
          <a:p>
            <a:r>
              <a:rPr lang="en-US" sz="3200" dirty="0" smtClean="0"/>
              <a:t>Proportion: </a:t>
            </a:r>
          </a:p>
          <a:p>
            <a:r>
              <a:rPr lang="en-US" sz="2000" dirty="0" smtClean="0"/>
              <a:t>Proportion refers to the size relationship of visual elements to each other and to the whole picture. When the </a:t>
            </a:r>
            <a:r>
              <a:rPr lang="en-US" sz="2000" i="1" dirty="0" smtClean="0"/>
              <a:t>principle of proportion</a:t>
            </a:r>
            <a:r>
              <a:rPr lang="en-US" sz="2000" dirty="0" smtClean="0"/>
              <a:t> is applied to a work of art it is usually in the relationship of size. For example:</a:t>
            </a:r>
          </a:p>
          <a:p>
            <a:r>
              <a:rPr lang="en-US" i="1" dirty="0" smtClean="0"/>
              <a:t>* The height, width and depth of one element to that of another</a:t>
            </a:r>
          </a:p>
          <a:p>
            <a:r>
              <a:rPr lang="en-US" i="1" dirty="0" smtClean="0"/>
              <a:t>* The size of one area to the size of another area</a:t>
            </a:r>
          </a:p>
          <a:p>
            <a:r>
              <a:rPr lang="en-US" i="1" dirty="0" smtClean="0"/>
              <a:t>* The size of one element to the size of another element</a:t>
            </a:r>
          </a:p>
          <a:p>
            <a:r>
              <a:rPr lang="en-US" i="1" dirty="0" smtClean="0"/>
              <a:t>* The amount of space between two or more elements</a:t>
            </a:r>
            <a:endParaRPr lang="en-US" i="1" dirty="0"/>
          </a:p>
        </p:txBody>
      </p:sp>
      <p:pic>
        <p:nvPicPr>
          <p:cNvPr id="4098" name="Picture 2"/>
          <p:cNvPicPr>
            <a:picLocks noChangeAspect="1" noChangeArrowheads="1"/>
          </p:cNvPicPr>
          <p:nvPr/>
        </p:nvPicPr>
        <p:blipFill>
          <a:blip r:embed="rId2" cstate="print"/>
          <a:srcRect/>
          <a:stretch>
            <a:fillRect/>
          </a:stretch>
        </p:blipFill>
        <p:spPr bwMode="auto">
          <a:xfrm>
            <a:off x="4953000" y="1600200"/>
            <a:ext cx="1284911" cy="266700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6455677" y="3781425"/>
            <a:ext cx="2307323"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533400"/>
            <a:ext cx="5681265" cy="990600"/>
          </a:xfrm>
        </p:spPr>
        <p:txBody>
          <a:bodyPr>
            <a:noAutofit/>
          </a:bodyPr>
          <a:lstStyle/>
          <a:p>
            <a:r>
              <a:rPr lang="en-US" sz="8000" dirty="0" smtClean="0">
                <a:solidFill>
                  <a:schemeClr val="accent2">
                    <a:lumMod val="60000"/>
                    <a:lumOff val="40000"/>
                  </a:schemeClr>
                </a:solidFill>
              </a:rPr>
              <a:t>Organize</a:t>
            </a:r>
            <a:endParaRPr lang="en-US" sz="8000" dirty="0">
              <a:solidFill>
                <a:schemeClr val="accent2">
                  <a:lumMod val="60000"/>
                  <a:lumOff val="40000"/>
                </a:schemeClr>
              </a:solidFill>
            </a:endParaRPr>
          </a:p>
        </p:txBody>
      </p:sp>
      <p:sp>
        <p:nvSpPr>
          <p:cNvPr id="4" name="TextBox 3"/>
          <p:cNvSpPr txBox="1"/>
          <p:nvPr/>
        </p:nvSpPr>
        <p:spPr>
          <a:xfrm>
            <a:off x="381000" y="1447800"/>
            <a:ext cx="3276600" cy="5201424"/>
          </a:xfrm>
          <a:prstGeom prst="rect">
            <a:avLst/>
          </a:prstGeom>
          <a:noFill/>
        </p:spPr>
        <p:txBody>
          <a:bodyPr wrap="square" rtlCol="0">
            <a:spAutoFit/>
          </a:bodyPr>
          <a:lstStyle/>
          <a:p>
            <a:r>
              <a:rPr lang="en-US" sz="3200" dirty="0" smtClean="0"/>
              <a:t>Position:</a:t>
            </a:r>
          </a:p>
          <a:p>
            <a:r>
              <a:rPr lang="en-US" sz="2000" dirty="0" smtClean="0"/>
              <a:t>Studies show that in front-facing conditions people prefer the subject to be located near the center (center bias). And </a:t>
            </a:r>
            <a:r>
              <a:rPr lang="en-US" sz="2000" dirty="0"/>
              <a:t>that </a:t>
            </a:r>
            <a:r>
              <a:rPr lang="en-US" sz="2000" dirty="0" smtClean="0"/>
              <a:t>the most aesthetically </a:t>
            </a:r>
            <a:r>
              <a:rPr lang="en-US" sz="2000" dirty="0"/>
              <a:t>pleasing paintings generally </a:t>
            </a:r>
            <a:r>
              <a:rPr lang="en-US" sz="2000" dirty="0" smtClean="0"/>
              <a:t>have their major </a:t>
            </a:r>
            <a:r>
              <a:rPr lang="en-US" sz="2000" dirty="0"/>
              <a:t>area of interest located distinctly to the </a:t>
            </a:r>
            <a:r>
              <a:rPr lang="en-US" sz="2000" i="1" dirty="0"/>
              <a:t>right </a:t>
            </a:r>
            <a:r>
              <a:rPr lang="en-US" sz="2000" i="1" dirty="0" smtClean="0"/>
              <a:t>of </a:t>
            </a:r>
            <a:r>
              <a:rPr lang="en-US" sz="2000" dirty="0" smtClean="0"/>
              <a:t>the </a:t>
            </a:r>
            <a:r>
              <a:rPr lang="en-US" sz="2000" dirty="0"/>
              <a:t>physical center of the </a:t>
            </a:r>
            <a:r>
              <a:rPr lang="en-US" sz="2000" dirty="0" smtClean="0"/>
              <a:t>picture.</a:t>
            </a:r>
          </a:p>
          <a:p>
            <a:r>
              <a:rPr lang="en-US" sz="2000" dirty="0" smtClean="0"/>
              <a:t>In left- or right-facing conditions preference was for the subject to face inward (inward bias)</a:t>
            </a:r>
            <a:endParaRPr lang="en-US" sz="2000" dirty="0"/>
          </a:p>
        </p:txBody>
      </p:sp>
      <p:pic>
        <p:nvPicPr>
          <p:cNvPr id="1026" name="Picture 2"/>
          <p:cNvPicPr>
            <a:picLocks noChangeAspect="1" noChangeArrowheads="1"/>
          </p:cNvPicPr>
          <p:nvPr/>
        </p:nvPicPr>
        <p:blipFill>
          <a:blip r:embed="rId2" cstate="print"/>
          <a:srcRect/>
          <a:stretch>
            <a:fillRect/>
          </a:stretch>
        </p:blipFill>
        <p:spPr bwMode="auto">
          <a:xfrm>
            <a:off x="3733800" y="1828800"/>
            <a:ext cx="2131885" cy="2709934"/>
          </a:xfrm>
          <a:prstGeom prst="rect">
            <a:avLst/>
          </a:prstGeom>
          <a:noFill/>
          <a:ln w="9525">
            <a:noFill/>
            <a:miter lim="800000"/>
            <a:headEnd/>
            <a:tailEnd/>
          </a:ln>
        </p:spPr>
      </p:pic>
      <p:pic>
        <p:nvPicPr>
          <p:cNvPr id="6" name="Picture 5" descr="Georges-Seurat-Young-Woman-Powdering-Herself-1889.jpg"/>
          <p:cNvPicPr>
            <a:picLocks noChangeAspect="1"/>
          </p:cNvPicPr>
          <p:nvPr/>
        </p:nvPicPr>
        <p:blipFill>
          <a:blip r:embed="rId3" cstate="print"/>
          <a:stretch>
            <a:fillRect/>
          </a:stretch>
        </p:blipFill>
        <p:spPr>
          <a:xfrm>
            <a:off x="6172200" y="2209800"/>
            <a:ext cx="2743200" cy="416623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533400"/>
            <a:ext cx="5681265" cy="990600"/>
          </a:xfrm>
        </p:spPr>
        <p:txBody>
          <a:bodyPr>
            <a:noAutofit/>
          </a:bodyPr>
          <a:lstStyle/>
          <a:p>
            <a:r>
              <a:rPr lang="en-US" sz="8000" dirty="0" smtClean="0">
                <a:solidFill>
                  <a:schemeClr val="accent2">
                    <a:lumMod val="60000"/>
                    <a:lumOff val="40000"/>
                  </a:schemeClr>
                </a:solidFill>
              </a:rPr>
              <a:t>Organize</a:t>
            </a:r>
            <a:endParaRPr lang="en-US" sz="8000" dirty="0">
              <a:solidFill>
                <a:schemeClr val="accent2">
                  <a:lumMod val="60000"/>
                  <a:lumOff val="40000"/>
                </a:schemeClr>
              </a:solidFill>
            </a:endParaRPr>
          </a:p>
        </p:txBody>
      </p:sp>
      <p:sp>
        <p:nvSpPr>
          <p:cNvPr id="4" name="TextBox 3"/>
          <p:cNvSpPr txBox="1"/>
          <p:nvPr/>
        </p:nvSpPr>
        <p:spPr>
          <a:xfrm>
            <a:off x="381000" y="1447800"/>
            <a:ext cx="3733800" cy="5016758"/>
          </a:xfrm>
          <a:prstGeom prst="rect">
            <a:avLst/>
          </a:prstGeom>
          <a:noFill/>
        </p:spPr>
        <p:txBody>
          <a:bodyPr wrap="square" rtlCol="0">
            <a:spAutoFit/>
          </a:bodyPr>
          <a:lstStyle/>
          <a:p>
            <a:r>
              <a:rPr lang="en-US" sz="3200" dirty="0" smtClean="0"/>
              <a:t>Path:</a:t>
            </a:r>
          </a:p>
          <a:p>
            <a:r>
              <a:rPr lang="en-US" sz="2400" dirty="0" smtClean="0"/>
              <a:t>Another way to express “path” is “eye movement.” Both of these terms refer to the way a viewer’s eye “moves” throughout a work of art.  By manipulating the placement of objects, lines, values, shapes, color, etc., the artist controls the relative path a viewer’s eye may travel.</a:t>
            </a:r>
          </a:p>
        </p:txBody>
      </p:sp>
      <p:pic>
        <p:nvPicPr>
          <p:cNvPr id="8" name="Picture 7" descr="impress gogh.jpg"/>
          <p:cNvPicPr>
            <a:picLocks noChangeAspect="1"/>
          </p:cNvPicPr>
          <p:nvPr/>
        </p:nvPicPr>
        <p:blipFill>
          <a:blip r:embed="rId2" cstate="print"/>
          <a:stretch>
            <a:fillRect/>
          </a:stretch>
        </p:blipFill>
        <p:spPr>
          <a:xfrm>
            <a:off x="5791200" y="4114800"/>
            <a:ext cx="2971800" cy="2419747"/>
          </a:xfrm>
          <a:prstGeom prst="rect">
            <a:avLst/>
          </a:prstGeom>
        </p:spPr>
      </p:pic>
      <p:pic>
        <p:nvPicPr>
          <p:cNvPr id="1027" name="Picture 3"/>
          <p:cNvPicPr>
            <a:picLocks noChangeAspect="1" noChangeArrowheads="1"/>
          </p:cNvPicPr>
          <p:nvPr/>
        </p:nvPicPr>
        <p:blipFill>
          <a:blip r:embed="rId3" cstate="print"/>
          <a:srcRect/>
          <a:stretch>
            <a:fillRect/>
          </a:stretch>
        </p:blipFill>
        <p:spPr bwMode="auto">
          <a:xfrm>
            <a:off x="4343400" y="1600200"/>
            <a:ext cx="2362200" cy="23202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533400"/>
            <a:ext cx="5681265" cy="990600"/>
          </a:xfrm>
        </p:spPr>
        <p:txBody>
          <a:bodyPr>
            <a:noAutofit/>
          </a:bodyPr>
          <a:lstStyle/>
          <a:p>
            <a:r>
              <a:rPr lang="en-US" sz="8000" dirty="0" smtClean="0">
                <a:solidFill>
                  <a:schemeClr val="accent2">
                    <a:lumMod val="60000"/>
                    <a:lumOff val="40000"/>
                  </a:schemeClr>
                </a:solidFill>
              </a:rPr>
              <a:t>Organize</a:t>
            </a:r>
            <a:endParaRPr lang="en-US" sz="8000" dirty="0">
              <a:solidFill>
                <a:schemeClr val="accent2">
                  <a:lumMod val="60000"/>
                  <a:lumOff val="40000"/>
                </a:schemeClr>
              </a:solidFill>
            </a:endParaRPr>
          </a:p>
        </p:txBody>
      </p:sp>
      <p:sp>
        <p:nvSpPr>
          <p:cNvPr id="4" name="TextBox 3"/>
          <p:cNvSpPr txBox="1"/>
          <p:nvPr/>
        </p:nvSpPr>
        <p:spPr>
          <a:xfrm>
            <a:off x="381000" y="1447800"/>
            <a:ext cx="4800600" cy="5201424"/>
          </a:xfrm>
          <a:prstGeom prst="rect">
            <a:avLst/>
          </a:prstGeom>
          <a:noFill/>
        </p:spPr>
        <p:txBody>
          <a:bodyPr wrap="square" rtlCol="0">
            <a:spAutoFit/>
          </a:bodyPr>
          <a:lstStyle/>
          <a:p>
            <a:r>
              <a:rPr lang="en-US" sz="3200" dirty="0" smtClean="0"/>
              <a:t>Perspective:</a:t>
            </a:r>
          </a:p>
          <a:p>
            <a:r>
              <a:rPr lang="en-US" sz="2000" dirty="0" smtClean="0"/>
              <a:t>Linear perspective is a mathematical system for projecting the three-dimensional world onto a two-dimensional surface. In brief, this type of perspective begins with a </a:t>
            </a:r>
            <a:r>
              <a:rPr lang="en-US" sz="2000" i="1" dirty="0" smtClean="0"/>
              <a:t>horizon line,</a:t>
            </a:r>
            <a:r>
              <a:rPr lang="en-US" sz="2000" dirty="0" smtClean="0"/>
              <a:t> which defines the farthest distance of the background and a central </a:t>
            </a:r>
            <a:r>
              <a:rPr lang="en-US" sz="2000" i="1" dirty="0" smtClean="0"/>
              <a:t>vanishing point</a:t>
            </a:r>
            <a:r>
              <a:rPr lang="en-US" sz="2000" dirty="0" smtClean="0"/>
              <a:t>. To this vanishing point, diagonal lines are drawn from the bottom of the picture plane, which defines the foreground of the space. The diagonals, vanishing point, and horizon line establish the space in which the artist may arrange figures, objects, or architecture so that they appear to exist in three dimensions.</a:t>
            </a:r>
            <a:endParaRPr lang="en-US" sz="2400" dirty="0" smtClean="0"/>
          </a:p>
        </p:txBody>
      </p:sp>
      <p:pic>
        <p:nvPicPr>
          <p:cNvPr id="2050" name="Picture 2"/>
          <p:cNvPicPr>
            <a:picLocks noChangeAspect="1" noChangeArrowheads="1"/>
          </p:cNvPicPr>
          <p:nvPr/>
        </p:nvPicPr>
        <p:blipFill>
          <a:blip r:embed="rId2" cstate="print"/>
          <a:srcRect/>
          <a:stretch>
            <a:fillRect/>
          </a:stretch>
        </p:blipFill>
        <p:spPr bwMode="auto">
          <a:xfrm>
            <a:off x="5834063" y="4301004"/>
            <a:ext cx="2776537" cy="2099796"/>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5450633" y="1600200"/>
            <a:ext cx="1940767"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609600"/>
            <a:ext cx="5681265" cy="1295400"/>
          </a:xfrm>
        </p:spPr>
        <p:txBody>
          <a:bodyPr>
            <a:noAutofit/>
          </a:bodyPr>
          <a:lstStyle/>
          <a:p>
            <a:r>
              <a:rPr lang="en-US" sz="8000" dirty="0" smtClean="0">
                <a:solidFill>
                  <a:schemeClr val="accent2">
                    <a:lumMod val="60000"/>
                    <a:lumOff val="40000"/>
                  </a:schemeClr>
                </a:solidFill>
              </a:rPr>
              <a:t>Viewpoint</a:t>
            </a:r>
            <a:endParaRPr lang="en-US" sz="8000" dirty="0">
              <a:solidFill>
                <a:schemeClr val="accent2">
                  <a:lumMod val="60000"/>
                  <a:lumOff val="40000"/>
                </a:schemeClr>
              </a:solidFill>
            </a:endParaRPr>
          </a:p>
        </p:txBody>
      </p:sp>
      <p:sp>
        <p:nvSpPr>
          <p:cNvPr id="4" name="TextBox 3"/>
          <p:cNvSpPr txBox="1"/>
          <p:nvPr/>
        </p:nvSpPr>
        <p:spPr>
          <a:xfrm>
            <a:off x="1447800" y="2697540"/>
            <a:ext cx="4953000" cy="1569660"/>
          </a:xfrm>
          <a:prstGeom prst="rect">
            <a:avLst/>
          </a:prstGeom>
          <a:noFill/>
        </p:spPr>
        <p:txBody>
          <a:bodyPr wrap="square" rtlCol="0">
            <a:spAutoFit/>
          </a:bodyPr>
          <a:lstStyle/>
          <a:p>
            <a:r>
              <a:rPr lang="en-US" sz="4800" dirty="0" smtClean="0"/>
              <a:t>Viewer’s Position</a:t>
            </a:r>
          </a:p>
          <a:p>
            <a:r>
              <a:rPr lang="en-US" sz="4800" dirty="0" smtClean="0"/>
              <a:t>Fill the Frame</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0"/>
            <a:ext cx="5681265" cy="1524000"/>
          </a:xfrm>
        </p:spPr>
        <p:txBody>
          <a:bodyPr>
            <a:noAutofit/>
          </a:bodyPr>
          <a:lstStyle/>
          <a:p>
            <a:r>
              <a:rPr lang="en-US" sz="8000" dirty="0" smtClean="0">
                <a:solidFill>
                  <a:schemeClr val="accent2">
                    <a:lumMod val="60000"/>
                    <a:lumOff val="40000"/>
                  </a:schemeClr>
                </a:solidFill>
              </a:rPr>
              <a:t>Viewpoint</a:t>
            </a:r>
            <a:endParaRPr lang="en-US" sz="8000" dirty="0">
              <a:solidFill>
                <a:schemeClr val="accent2">
                  <a:lumMod val="60000"/>
                  <a:lumOff val="40000"/>
                </a:schemeClr>
              </a:solidFill>
            </a:endParaRPr>
          </a:p>
        </p:txBody>
      </p:sp>
      <p:sp>
        <p:nvSpPr>
          <p:cNvPr id="4" name="TextBox 3"/>
          <p:cNvSpPr txBox="1"/>
          <p:nvPr/>
        </p:nvSpPr>
        <p:spPr>
          <a:xfrm>
            <a:off x="381000" y="1584841"/>
            <a:ext cx="3733800" cy="4739759"/>
          </a:xfrm>
          <a:prstGeom prst="rect">
            <a:avLst/>
          </a:prstGeom>
          <a:noFill/>
        </p:spPr>
        <p:txBody>
          <a:bodyPr wrap="square" rtlCol="0">
            <a:spAutoFit/>
          </a:bodyPr>
          <a:lstStyle/>
          <a:p>
            <a:r>
              <a:rPr lang="en-US" sz="3200" dirty="0" smtClean="0"/>
              <a:t>Viewer’s Position:</a:t>
            </a:r>
          </a:p>
          <a:p>
            <a:r>
              <a:rPr lang="en-US" dirty="0" smtClean="0"/>
              <a:t>The position of the viewer can strongly influence the aesthetics and the psychological effect of an image. For example, if a small child is painted by looking down from above, perhaps from the eye level of an adult, they are diminished in stature.  But a painting done at the child's level would treat them as an equal, while one painted from ground level could result in an impression of dominance by the child. Therefore, the artist’s choice of the viewer's position affects how the viewer responds to the painting.</a:t>
            </a:r>
            <a:endParaRPr lang="en-US" dirty="0"/>
          </a:p>
        </p:txBody>
      </p:sp>
      <p:pic>
        <p:nvPicPr>
          <p:cNvPr id="3077" name="Picture 5"/>
          <p:cNvPicPr>
            <a:picLocks noChangeAspect="1" noChangeArrowheads="1"/>
          </p:cNvPicPr>
          <p:nvPr/>
        </p:nvPicPr>
        <p:blipFill>
          <a:blip r:embed="rId2" cstate="print"/>
          <a:srcRect/>
          <a:stretch>
            <a:fillRect/>
          </a:stretch>
        </p:blipFill>
        <p:spPr bwMode="auto">
          <a:xfrm>
            <a:off x="4648200" y="1805038"/>
            <a:ext cx="1524000" cy="2081162"/>
          </a:xfrm>
          <a:prstGeom prst="rect">
            <a:avLst/>
          </a:prstGeom>
          <a:noFill/>
          <a:ln w="9525">
            <a:noFill/>
            <a:miter lim="800000"/>
            <a:headEnd/>
            <a:tailEnd/>
          </a:ln>
        </p:spPr>
      </p:pic>
      <p:pic>
        <p:nvPicPr>
          <p:cNvPr id="7" name="Picture 6" descr="manet child.jpeg"/>
          <p:cNvPicPr>
            <a:picLocks noChangeAspect="1"/>
          </p:cNvPicPr>
          <p:nvPr/>
        </p:nvPicPr>
        <p:blipFill>
          <a:blip r:embed="rId3" cstate="print"/>
          <a:stretch>
            <a:fillRect/>
          </a:stretch>
        </p:blipFill>
        <p:spPr>
          <a:xfrm>
            <a:off x="4267200" y="4343400"/>
            <a:ext cx="2458444" cy="1981200"/>
          </a:xfrm>
          <a:prstGeom prst="rect">
            <a:avLst/>
          </a:prstGeom>
        </p:spPr>
      </p:pic>
      <p:pic>
        <p:nvPicPr>
          <p:cNvPr id="8" name="Picture 7" descr="portrait_77.jpg"/>
          <p:cNvPicPr>
            <a:picLocks noChangeAspect="1"/>
          </p:cNvPicPr>
          <p:nvPr/>
        </p:nvPicPr>
        <p:blipFill>
          <a:blip r:embed="rId4" cstate="print"/>
          <a:stretch>
            <a:fillRect/>
          </a:stretch>
        </p:blipFill>
        <p:spPr>
          <a:xfrm>
            <a:off x="6934200" y="2209800"/>
            <a:ext cx="1684836" cy="287655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irelight">
  <a:themeElements>
    <a:clrScheme name="Firelight">
      <a:dk1>
        <a:sysClr val="windowText" lastClr="000000"/>
      </a:dk1>
      <a:lt1>
        <a:sysClr val="window" lastClr="FFFFFF"/>
      </a:lt1>
      <a:dk2>
        <a:srgbClr val="9F1C00"/>
      </a:dk2>
      <a:lt2>
        <a:srgbClr val="EEECE1"/>
      </a:lt2>
      <a:accent1>
        <a:srgbClr val="FF881F"/>
      </a:accent1>
      <a:accent2>
        <a:srgbClr val="771C00"/>
      </a:accent2>
      <a:accent3>
        <a:srgbClr val="576A2C"/>
      </a:accent3>
      <a:accent4>
        <a:srgbClr val="A24D00"/>
      </a:accent4>
      <a:accent5>
        <a:srgbClr val="244872"/>
      </a:accent5>
      <a:accent6>
        <a:srgbClr val="5E341C"/>
      </a:accent6>
      <a:hlink>
        <a:srgbClr val="FF912E"/>
      </a:hlink>
      <a:folHlink>
        <a:srgbClr val="B5CB83"/>
      </a:folHlink>
    </a:clrScheme>
    <a:fontScheme name="Firelight">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irelight">
      <a:fillStyleLst>
        <a:solidFill>
          <a:schemeClr val="phClr"/>
        </a:solidFill>
        <a:gradFill rotWithShape="1">
          <a:gsLst>
            <a:gs pos="0">
              <a:schemeClr val="phClr">
                <a:tint val="80000"/>
                <a:satMod val="150000"/>
              </a:schemeClr>
            </a:gs>
            <a:gs pos="100000">
              <a:schemeClr val="phClr">
                <a:tint val="100000"/>
                <a:shade val="80000"/>
                <a:satMod val="150000"/>
              </a:schemeClr>
            </a:gs>
          </a:gsLst>
          <a:lin ang="16200000" scaled="1"/>
        </a:gradFill>
        <a:gradFill rotWithShape="1">
          <a:gsLst>
            <a:gs pos="0">
              <a:schemeClr val="phClr">
                <a:shade val="40000"/>
                <a:satMod val="130000"/>
              </a:schemeClr>
            </a:gs>
            <a:gs pos="80000">
              <a:schemeClr val="phClr">
                <a:shade val="93000"/>
                <a:satMod val="130000"/>
              </a:schemeClr>
            </a:gs>
            <a:gs pos="100000">
              <a:schemeClr val="phClr">
                <a:shade val="94000"/>
                <a:satMod val="135000"/>
              </a:schemeClr>
            </a:gs>
          </a:gsLst>
          <a:path path="circle">
            <a:fillToRect l="25000" t="100000" r="100000" b="100000"/>
          </a:path>
        </a:gradFill>
      </a:fillStyleLst>
      <a:lnStyleLst>
        <a:ln w="12700" cap="flat" cmpd="sng" algn="ctr">
          <a:solidFill>
            <a:schemeClr val="phClr">
              <a:shade val="95000"/>
              <a:satMod val="105000"/>
            </a:schemeClr>
          </a:solidFill>
          <a:prstDash val="solid"/>
        </a:ln>
        <a:ln w="38100" cap="flat" cmpd="sng" algn="ctr">
          <a:solidFill>
            <a:schemeClr val="phClr">
              <a:shade val="95000"/>
              <a:alpha val="90000"/>
            </a:schemeClr>
          </a:solidFill>
          <a:prstDash val="solid"/>
        </a:ln>
        <a:ln w="76200" cap="flat" cmpd="sng" algn="ctr">
          <a:solidFill>
            <a:schemeClr val="phClr">
              <a:shade val="95000"/>
              <a:alpha val="50000"/>
            </a:schemeClr>
          </a:solidFill>
          <a:prstDash val="solid"/>
        </a:ln>
      </a:lnStyleLst>
      <a:effectStyleLst>
        <a:effectStyle>
          <a:effectLst>
            <a:innerShdw blurRad="63500">
              <a:srgbClr val="000000">
                <a:alpha val="60000"/>
              </a:srgbClr>
            </a:innerShdw>
          </a:effectLst>
        </a:effectStyle>
        <a:effectStyle>
          <a:effectLst>
            <a:innerShdw blurRad="63500">
              <a:srgbClr val="000000">
                <a:alpha val="50000"/>
              </a:srgbClr>
            </a:innerShdw>
            <a:outerShdw blurRad="76200" dist="38100" sx="101000" sy="101000" rotWithShape="0">
              <a:srgbClr val="000000">
                <a:alpha val="60000"/>
              </a:srgbClr>
            </a:outerShdw>
          </a:effectLst>
        </a:effectStyle>
        <a:effectStyle>
          <a:effectLst>
            <a:innerShdw blurRad="63500">
              <a:srgbClr val="000000">
                <a:alpha val="50000"/>
              </a:srgbClr>
            </a:innerShdw>
          </a:effectLst>
          <a:scene3d>
            <a:camera prst="orthographicFront">
              <a:rot lat="0" lon="0" rev="0"/>
            </a:camera>
            <a:lightRig rig="balanced" dir="t">
              <a:rot lat="0" lon="0" rev="4200000"/>
            </a:lightRig>
          </a:scene3d>
          <a:sp3d prstMaterial="softmetal">
            <a:bevelT w="63500" h="25400" prst="softRound"/>
          </a:sp3d>
        </a:effectStyle>
      </a:effectStyleLst>
      <a:bgFillStyleLst>
        <a:solidFill>
          <a:schemeClr val="phClr"/>
        </a:solidFill>
        <a:gradFill rotWithShape="1">
          <a:gsLst>
            <a:gs pos="0">
              <a:schemeClr val="accent1">
                <a:shade val="45000"/>
                <a:satMod val="125000"/>
              </a:schemeClr>
            </a:gs>
            <a:gs pos="100000">
              <a:schemeClr val="phClr">
                <a:shade val="55000"/>
                <a:satMod val="125000"/>
              </a:schemeClr>
            </a:gs>
          </a:gsLst>
          <a:lin ang="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Firelight</Template>
  <TotalTime>487</TotalTime>
  <Words>1737</Words>
  <Application>Microsoft Office PowerPoint</Application>
  <PresentationFormat>On-screen Show (4:3)</PresentationFormat>
  <Paragraphs>141</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Firelight</vt:lpstr>
      <vt:lpstr>Slide 1</vt:lpstr>
      <vt:lpstr>Slide 2</vt:lpstr>
      <vt:lpstr>Organize</vt:lpstr>
      <vt:lpstr>Organize</vt:lpstr>
      <vt:lpstr>Organize</vt:lpstr>
      <vt:lpstr>Organize</vt:lpstr>
      <vt:lpstr>Organize</vt:lpstr>
      <vt:lpstr>Viewpoint</vt:lpstr>
      <vt:lpstr>Viewpoint</vt:lpstr>
      <vt:lpstr>Viewpoint</vt:lpstr>
      <vt:lpstr>Rules</vt:lpstr>
      <vt:lpstr>Rules</vt:lpstr>
      <vt:lpstr>Rules</vt:lpstr>
      <vt:lpstr>Rules</vt:lpstr>
      <vt:lpstr>Break the Rules</vt:lpstr>
      <vt:lpstr>Break the Rules</vt:lpstr>
      <vt:lpstr>Sketch the Design</vt:lpstr>
      <vt:lpstr>Sketch the Design</vt:lpstr>
      <vt:lpstr>Slide 19</vt:lpstr>
      <vt:lpstr>Slide 20</vt:lpstr>
      <vt:lpstr>Slide 21</vt:lpstr>
      <vt:lpstr>Value Drawing</vt:lpstr>
      <vt:lpstr>Slide 23</vt:lpstr>
      <vt:lpstr>Using Shapes to Draw Figures</vt:lpstr>
      <vt:lpstr>Slide 25</vt:lpstr>
      <vt:lpstr>Slide 26</vt:lpstr>
      <vt:lpstr>Slide 27</vt:lpstr>
      <vt:lpstr>Sketch the Design</vt:lpstr>
      <vt:lpstr>Slide 29</vt:lpstr>
      <vt:lpstr>Slide 30</vt:lpstr>
      <vt:lpstr>Slide 31</vt:lpstr>
      <vt:lpstr>Movement</vt:lpstr>
      <vt:lpstr>Slide 33</vt:lpstr>
      <vt:lpstr>Slide 34</vt:lpstr>
      <vt:lpstr>Unity (Harmony)</vt:lpstr>
      <vt:lpstr>Simplify</vt:lpstr>
      <vt:lpstr>Simplify</vt:lpstr>
      <vt:lpstr>Slide 38</vt:lpstr>
      <vt:lpstr>References</vt:lpstr>
    </vt:vector>
  </TitlesOfParts>
  <Company>wcpss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a Composition in Art</dc:title>
  <dc:creator>Dan</dc:creator>
  <cp:lastModifiedBy>Dan</cp:lastModifiedBy>
  <cp:revision>69</cp:revision>
  <dcterms:created xsi:type="dcterms:W3CDTF">2011-12-20T18:32:07Z</dcterms:created>
  <dcterms:modified xsi:type="dcterms:W3CDTF">2012-01-11T13:26:56Z</dcterms:modified>
</cp:coreProperties>
</file>